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04" r:id="rId1"/>
  </p:sldMasterIdLst>
  <p:sldIdLst>
    <p:sldId id="260" r:id="rId2"/>
  </p:sldIdLst>
  <p:sldSz cx="6858000" cy="9906000" type="A4"/>
  <p:notesSz cx="7099300" cy="10234613"/>
  <p:defaultTextStyle>
    <a:defPPr>
      <a:defRPr lang="en-US"/>
    </a:defPPr>
    <a:lvl1pPr marL="0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1pPr>
    <a:lvl2pPr marL="419913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2pPr>
    <a:lvl3pPr marL="839828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3pPr>
    <a:lvl4pPr marL="1259742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4pPr>
    <a:lvl5pPr marL="1679655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5pPr>
    <a:lvl6pPr marL="2099569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6pPr>
    <a:lvl7pPr marL="2519483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7pPr>
    <a:lvl8pPr marL="2939397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8pPr>
    <a:lvl9pPr marL="3359310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C1F23"/>
    <a:srgbClr val="DCDCDC"/>
    <a:srgbClr val="0D104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밝은 스타일 1 - 강조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9D7B26C5-4107-4FEC-AEDC-1716B250A1EF}" styleName="밝은 스타일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F5AB1C69-6EDB-4FF4-983F-18BD219EF322}" styleName="보통 스타일 2 - 강조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0" autoAdjust="0"/>
    <p:restoredTop sz="95368" autoAdjust="0"/>
  </p:normalViewPr>
  <p:slideViewPr>
    <p:cSldViewPr snapToGrid="0">
      <p:cViewPr varScale="1">
        <p:scale>
          <a:sx n="79" d="100"/>
          <a:sy n="79" d="100"/>
        </p:scale>
        <p:origin x="380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22124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t>11/20/2024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16905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94417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11/20/2024</a:t>
            </a:fld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 userDrawn="1"/>
        </p:nvSpPr>
        <p:spPr>
          <a:xfrm>
            <a:off x="471490" y="9181395"/>
            <a:ext cx="2892138" cy="5111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147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sz="1361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서울시 동작구 상도로 </a:t>
            </a:r>
            <a:r>
              <a:rPr lang="en-US" altLang="ko-KR" sz="1361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17 </a:t>
            </a:r>
            <a:r>
              <a:rPr lang="ko-KR" altLang="en-US" sz="1361" b="0" i="0" kern="120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동화빌딩</a:t>
            </a:r>
          </a:p>
          <a:p>
            <a:endParaRPr lang="ko-KR" altLang="en-US" sz="1361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14" name="그림 1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4079" y="-5631"/>
            <a:ext cx="6858000" cy="9911633"/>
          </a:xfrm>
          <a:prstGeom prst="rect">
            <a:avLst/>
          </a:prstGeom>
        </p:spPr>
      </p:pic>
      <p:sp>
        <p:nvSpPr>
          <p:cNvPr id="15" name="TextBox 14"/>
          <p:cNvSpPr txBox="1"/>
          <p:nvPr userDrawn="1"/>
        </p:nvSpPr>
        <p:spPr>
          <a:xfrm>
            <a:off x="3997532" y="9364769"/>
            <a:ext cx="2321469" cy="55303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998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서울시 동작구 상도로 </a:t>
            </a:r>
            <a:r>
              <a:rPr lang="en-US" altLang="ko-KR" sz="998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17 </a:t>
            </a:r>
            <a:r>
              <a:rPr lang="ko-KR" altLang="en-US" sz="998" b="0" i="0" kern="120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동화빌딩</a:t>
            </a:r>
            <a:endParaRPr lang="en-US" altLang="ko-KR" sz="998" b="0" i="0" kern="1200" dirty="0">
              <a:solidFill>
                <a:schemeClr val="bg1"/>
              </a:solidFill>
              <a:effectLst/>
              <a:latin typeface="+mj-lt"/>
              <a:ea typeface="+mn-ea"/>
              <a:cs typeface="+mn-cs"/>
            </a:endParaRPr>
          </a:p>
          <a:p>
            <a:r>
              <a:rPr lang="en-US" altLang="ko-KR" sz="998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TEL : 02-825-0300 FAX: 02-825-1141</a:t>
            </a:r>
          </a:p>
          <a:p>
            <a:endParaRPr lang="ko-KR" altLang="en-US" sz="998" b="0" i="0" kern="1200" dirty="0">
              <a:solidFill>
                <a:schemeClr val="bg1"/>
              </a:solidFill>
              <a:effectLst/>
              <a:latin typeface="+mj-lt"/>
              <a:ea typeface="+mn-ea"/>
              <a:cs typeface="+mn-cs"/>
            </a:endParaRPr>
          </a:p>
        </p:txBody>
      </p:sp>
      <p:pic>
        <p:nvPicPr>
          <p:cNvPr id="17" name="그림 1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8351" y="9086912"/>
            <a:ext cx="1527298" cy="2367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85281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08412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19571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smtClean="0"/>
              <a:t>11/20/2024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40288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11/20/2024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32453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11/20/2024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96854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11/20/2024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1652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11/20/2024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6436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25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11/20/2024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63772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706" r:id="rId2"/>
    <p:sldLayoutId id="2147483707" r:id="rId3"/>
    <p:sldLayoutId id="2147483708" r:id="rId4"/>
    <p:sldLayoutId id="2147483709" r:id="rId5"/>
    <p:sldLayoutId id="2147483710" r:id="rId6"/>
    <p:sldLayoutId id="2147483711" r:id="rId7"/>
    <p:sldLayoutId id="2147483712" r:id="rId8"/>
    <p:sldLayoutId id="2147483713" r:id="rId9"/>
    <p:sldLayoutId id="2147483714" r:id="rId10"/>
    <p:sldLayoutId id="2147483715" r:id="rId11"/>
    <p:sldLayoutId id="2147483693" r:id="rId12"/>
  </p:sldLayoutIdLst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Box 17"/>
          <p:cNvSpPr txBox="1"/>
          <p:nvPr/>
        </p:nvSpPr>
        <p:spPr>
          <a:xfrm>
            <a:off x="481426" y="4324143"/>
            <a:ext cx="5868250" cy="9130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55540" indent="-155540" defTabSz="514403" fontAlgn="ctr" latinLnBrk="1">
              <a:lnSpc>
                <a:spcPts val="1600"/>
              </a:lnSpc>
              <a:buFont typeface="Arial" panose="020B0604020202020204" pitchFamily="34" charset="0"/>
              <a:buChar char="•"/>
            </a:pPr>
            <a:r>
              <a:rPr lang="en-US" altLang="ko-KR" sz="1089" dirty="0">
                <a:solidFill>
                  <a:prstClr val="black"/>
                </a:solidFill>
              </a:rPr>
              <a:t>PLL UHF 2ch </a:t>
            </a:r>
            <a:r>
              <a:rPr lang="ko-KR" altLang="en-US" sz="1089" dirty="0">
                <a:solidFill>
                  <a:prstClr val="black"/>
                </a:solidFill>
              </a:rPr>
              <a:t>고품질 유닛 탑재로 선명하고 깨끗한 음질 제공</a:t>
            </a:r>
          </a:p>
          <a:p>
            <a:pPr marL="155540" indent="-155540" defTabSz="514403" fontAlgn="ctr" latinLnBrk="1">
              <a:lnSpc>
                <a:spcPts val="1600"/>
              </a:lnSpc>
              <a:buFont typeface="Arial" panose="020B0604020202020204" pitchFamily="34" charset="0"/>
              <a:buChar char="•"/>
            </a:pPr>
            <a:r>
              <a:rPr lang="en-US" altLang="ko-KR" sz="1089" dirty="0">
                <a:solidFill>
                  <a:prstClr val="black"/>
                </a:solidFill>
              </a:rPr>
              <a:t>USB-C </a:t>
            </a:r>
            <a:r>
              <a:rPr lang="ko-KR" altLang="en-US" sz="1089" dirty="0">
                <a:solidFill>
                  <a:prstClr val="black"/>
                </a:solidFill>
              </a:rPr>
              <a:t>타입 </a:t>
            </a:r>
            <a:r>
              <a:rPr lang="ko-KR" altLang="en-US" sz="1089" dirty="0" err="1">
                <a:solidFill>
                  <a:prstClr val="black"/>
                </a:solidFill>
              </a:rPr>
              <a:t>충전식</a:t>
            </a:r>
            <a:r>
              <a:rPr lang="ko-KR" altLang="en-US" sz="1089" dirty="0">
                <a:solidFill>
                  <a:prstClr val="black"/>
                </a:solidFill>
              </a:rPr>
              <a:t> 마이크</a:t>
            </a:r>
          </a:p>
          <a:p>
            <a:pPr marL="155540" indent="-155540" defTabSz="514403" fontAlgn="ctr" latinLnBrk="1">
              <a:lnSpc>
                <a:spcPts val="1600"/>
              </a:lnSpc>
              <a:buFont typeface="Arial" panose="020B0604020202020204" pitchFamily="34" charset="0"/>
              <a:buChar char="•"/>
            </a:pPr>
            <a:r>
              <a:rPr lang="en-US" altLang="ko-KR" sz="1089" dirty="0">
                <a:solidFill>
                  <a:prstClr val="black"/>
                </a:solidFill>
              </a:rPr>
              <a:t>MUTE </a:t>
            </a:r>
            <a:r>
              <a:rPr lang="ko-KR" altLang="en-US" sz="1089" dirty="0">
                <a:solidFill>
                  <a:prstClr val="black"/>
                </a:solidFill>
              </a:rPr>
              <a:t>및 </a:t>
            </a:r>
            <a:r>
              <a:rPr lang="en-US" altLang="ko-KR" sz="1089" dirty="0">
                <a:solidFill>
                  <a:prstClr val="black"/>
                </a:solidFill>
              </a:rPr>
              <a:t>ON/OFF </a:t>
            </a:r>
            <a:r>
              <a:rPr lang="ko-KR" altLang="en-US" sz="1089" dirty="0">
                <a:solidFill>
                  <a:prstClr val="black"/>
                </a:solidFill>
              </a:rPr>
              <a:t>스위치 옵션 설정</a:t>
            </a:r>
          </a:p>
          <a:p>
            <a:pPr marL="155540" indent="-155540" defTabSz="514403" fontAlgn="ctr" latinLnBrk="1">
              <a:lnSpc>
                <a:spcPts val="1600"/>
              </a:lnSpc>
              <a:buFont typeface="Arial" panose="020B0604020202020204" pitchFamily="34" charset="0"/>
              <a:buChar char="•"/>
            </a:pPr>
            <a:r>
              <a:rPr lang="en-US" altLang="ko-KR" sz="1089" dirty="0">
                <a:solidFill>
                  <a:prstClr val="black"/>
                </a:solidFill>
              </a:rPr>
              <a:t>Gyroscope </a:t>
            </a:r>
            <a:r>
              <a:rPr lang="ko-KR" altLang="en-US" sz="1089" dirty="0">
                <a:solidFill>
                  <a:prstClr val="black"/>
                </a:solidFill>
              </a:rPr>
              <a:t>기능으로 마이크 떨어뜨렸을 시 소음 자동 차단</a:t>
            </a:r>
            <a:endParaRPr lang="en-US" altLang="ko-KR" sz="1089" dirty="0">
              <a:solidFill>
                <a:prstClr val="black"/>
              </a:solidFill>
            </a:endParaRPr>
          </a:p>
        </p:txBody>
      </p:sp>
      <p:sp>
        <p:nvSpPr>
          <p:cNvPr id="11" name="직사각형 10"/>
          <p:cNvSpPr/>
          <p:nvPr/>
        </p:nvSpPr>
        <p:spPr>
          <a:xfrm flipV="1">
            <a:off x="295480" y="828073"/>
            <a:ext cx="6312088" cy="6229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500"/>
          </a:p>
        </p:txBody>
      </p:sp>
      <p:sp>
        <p:nvSpPr>
          <p:cNvPr id="10" name="제목 1"/>
          <p:cNvSpPr txBox="1">
            <a:spLocks/>
          </p:cNvSpPr>
          <p:nvPr/>
        </p:nvSpPr>
        <p:spPr>
          <a:xfrm>
            <a:off x="295480" y="918342"/>
            <a:ext cx="2447720" cy="339449"/>
          </a:xfrm>
          <a:prstGeom prst="rect">
            <a:avLst/>
          </a:prstGeom>
        </p:spPr>
        <p:txBody>
          <a:bodyPr vert="horz" lIns="82953" tIns="41476" rIns="82953" bIns="41476" rtlCol="0" anchor="t">
            <a:noAutofit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2000" b="1" dirty="0">
                <a:latin typeface="+mj-ea"/>
              </a:rPr>
              <a:t>CG-920</a:t>
            </a:r>
            <a:endParaRPr lang="ko-KR" altLang="en-US" sz="2000" b="1" dirty="0">
              <a:latin typeface="+mj-ea"/>
            </a:endParaRPr>
          </a:p>
        </p:txBody>
      </p:sp>
      <p:sp>
        <p:nvSpPr>
          <p:cNvPr id="15" name="제목 1"/>
          <p:cNvSpPr txBox="1">
            <a:spLocks/>
          </p:cNvSpPr>
          <p:nvPr/>
        </p:nvSpPr>
        <p:spPr>
          <a:xfrm>
            <a:off x="430479" y="4088926"/>
            <a:ext cx="1440758" cy="339449"/>
          </a:xfrm>
          <a:prstGeom prst="rect">
            <a:avLst/>
          </a:prstGeom>
        </p:spPr>
        <p:txBody>
          <a:bodyPr vert="horz" lIns="82953" tIns="41476" rIns="82953" bIns="41476" rtlCol="0" anchor="t">
            <a:normAutofit fontScale="97500"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1542" b="1" i="1" dirty="0"/>
              <a:t>FEATURE</a:t>
            </a:r>
            <a:endParaRPr lang="ko-KR" altLang="en-US" sz="1542" b="1" i="1" dirty="0"/>
          </a:p>
        </p:txBody>
      </p:sp>
      <p:sp>
        <p:nvSpPr>
          <p:cNvPr id="23" name="제목 1"/>
          <p:cNvSpPr txBox="1">
            <a:spLocks/>
          </p:cNvSpPr>
          <p:nvPr/>
        </p:nvSpPr>
        <p:spPr>
          <a:xfrm>
            <a:off x="296521" y="1218231"/>
            <a:ext cx="2975505" cy="339449"/>
          </a:xfrm>
          <a:prstGeom prst="rect">
            <a:avLst/>
          </a:prstGeom>
        </p:spPr>
        <p:txBody>
          <a:bodyPr vert="horz" lIns="82953" tIns="41476" rIns="82953" bIns="41476" rtlCol="0" anchor="t">
            <a:normAutofit fontScale="97500"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1300" b="1" i="1" dirty="0">
                <a:solidFill>
                  <a:schemeClr val="bg1">
                    <a:lumMod val="65000"/>
                  </a:schemeClr>
                </a:solidFill>
              </a:rPr>
              <a:t>Professional  Wireless MIC System</a:t>
            </a:r>
            <a:endParaRPr lang="ko-KR" altLang="en-US" sz="1300" b="1" i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28" name="직사각형 27"/>
          <p:cNvSpPr/>
          <p:nvPr/>
        </p:nvSpPr>
        <p:spPr>
          <a:xfrm>
            <a:off x="295480" y="470583"/>
            <a:ext cx="6312088" cy="357490"/>
          </a:xfrm>
          <a:prstGeom prst="rect">
            <a:avLst/>
          </a:prstGeom>
          <a:solidFill>
            <a:srgbClr val="0D104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500"/>
          </a:p>
        </p:txBody>
      </p:sp>
      <p:sp>
        <p:nvSpPr>
          <p:cNvPr id="29" name="직사각형 28"/>
          <p:cNvSpPr/>
          <p:nvPr/>
        </p:nvSpPr>
        <p:spPr>
          <a:xfrm>
            <a:off x="308042" y="478489"/>
            <a:ext cx="1953996" cy="3231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1500" b="1" dirty="0">
                <a:solidFill>
                  <a:schemeClr val="bg1"/>
                </a:solidFill>
              </a:rPr>
              <a:t>Wireless 2CH Receiver</a:t>
            </a:r>
            <a:endParaRPr lang="ko-KR" altLang="en-US" sz="1500" b="1" dirty="0">
              <a:solidFill>
                <a:schemeClr val="bg1"/>
              </a:solidFill>
            </a:endParaRPr>
          </a:p>
        </p:txBody>
      </p:sp>
      <p:sp>
        <p:nvSpPr>
          <p:cNvPr id="31" name="제목 1"/>
          <p:cNvSpPr txBox="1">
            <a:spLocks/>
          </p:cNvSpPr>
          <p:nvPr/>
        </p:nvSpPr>
        <p:spPr>
          <a:xfrm>
            <a:off x="430481" y="5352240"/>
            <a:ext cx="1847968" cy="339449"/>
          </a:xfrm>
          <a:prstGeom prst="rect">
            <a:avLst/>
          </a:prstGeom>
        </p:spPr>
        <p:txBody>
          <a:bodyPr vert="horz" lIns="82953" tIns="41476" rIns="82953" bIns="41476" rtlCol="0" anchor="t">
            <a:normAutofit fontScale="97500"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1542" b="1" i="1" dirty="0"/>
              <a:t>SPECIFICATION</a:t>
            </a:r>
            <a:endParaRPr lang="ko-KR" altLang="en-US" sz="1542" b="1" i="1" dirty="0"/>
          </a:p>
        </p:txBody>
      </p:sp>
      <p:sp>
        <p:nvSpPr>
          <p:cNvPr id="6" name="직사각형 5"/>
          <p:cNvSpPr/>
          <p:nvPr/>
        </p:nvSpPr>
        <p:spPr>
          <a:xfrm>
            <a:off x="1" y="9195977"/>
            <a:ext cx="6857999" cy="536061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500"/>
          </a:p>
        </p:txBody>
      </p:sp>
      <p:sp>
        <p:nvSpPr>
          <p:cNvPr id="4" name="TextBox 3"/>
          <p:cNvSpPr txBox="1"/>
          <p:nvPr/>
        </p:nvSpPr>
        <p:spPr>
          <a:xfrm>
            <a:off x="3396343" y="9231603"/>
            <a:ext cx="2331683" cy="6506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ko-KR" altLang="en-US" sz="907" dirty="0">
                <a:solidFill>
                  <a:schemeClr val="bg1"/>
                </a:solidFill>
                <a:latin typeface="+mj-lt"/>
              </a:rPr>
              <a:t>경기도 성남시 분당구 판교로 </a:t>
            </a:r>
            <a:r>
              <a:rPr lang="en-US" altLang="ko-KR" sz="907" dirty="0">
                <a:solidFill>
                  <a:schemeClr val="bg1"/>
                </a:solidFill>
                <a:latin typeface="+mj-lt"/>
              </a:rPr>
              <a:t>723(</a:t>
            </a:r>
            <a:r>
              <a:rPr lang="ko-KR" altLang="en-US" sz="907" dirty="0" err="1">
                <a:solidFill>
                  <a:schemeClr val="bg1"/>
                </a:solidFill>
                <a:latin typeface="+mj-lt"/>
              </a:rPr>
              <a:t>분당테크노파크</a:t>
            </a:r>
            <a:r>
              <a:rPr lang="en-US" altLang="ko-KR" sz="907" dirty="0">
                <a:solidFill>
                  <a:schemeClr val="bg1"/>
                </a:solidFill>
                <a:latin typeface="+mj-lt"/>
              </a:rPr>
              <a:t>) B</a:t>
            </a:r>
            <a:r>
              <a:rPr lang="ko-KR" altLang="en-US" sz="907" dirty="0">
                <a:solidFill>
                  <a:schemeClr val="bg1"/>
                </a:solidFill>
                <a:latin typeface="+mj-lt"/>
              </a:rPr>
              <a:t>동 </a:t>
            </a:r>
            <a:r>
              <a:rPr lang="en-US" altLang="ko-KR" sz="907" dirty="0">
                <a:solidFill>
                  <a:schemeClr val="bg1"/>
                </a:solidFill>
                <a:latin typeface="+mj-lt"/>
              </a:rPr>
              <a:t>505</a:t>
            </a:r>
            <a:r>
              <a:rPr lang="ko-KR" altLang="en-US" sz="907" dirty="0">
                <a:solidFill>
                  <a:schemeClr val="bg1"/>
                </a:solidFill>
                <a:latin typeface="+mj-lt"/>
              </a:rPr>
              <a:t>호 </a:t>
            </a:r>
            <a:r>
              <a:rPr lang="en-US" altLang="ko-KR" sz="907" dirty="0">
                <a:solidFill>
                  <a:schemeClr val="bg1"/>
                </a:solidFill>
                <a:latin typeface="+mj-lt"/>
              </a:rPr>
              <a:t> </a:t>
            </a:r>
          </a:p>
          <a:p>
            <a:pPr algn="r"/>
            <a:r>
              <a:rPr lang="en-US" altLang="ko-KR" sz="907">
                <a:solidFill>
                  <a:schemeClr val="bg1"/>
                </a:solidFill>
                <a:latin typeface="+mj-lt"/>
              </a:rPr>
              <a:t>TEL  : 031-8011-0388 / FAX : 031-709-1062</a:t>
            </a:r>
          </a:p>
          <a:p>
            <a:pPr algn="r"/>
            <a:endParaRPr lang="en-US" altLang="ko-KR" sz="907" dirty="0">
              <a:solidFill>
                <a:schemeClr val="bg1"/>
              </a:solidFill>
              <a:latin typeface="+mj-lt"/>
            </a:endParaRPr>
          </a:p>
        </p:txBody>
      </p:sp>
      <p:graphicFrame>
        <p:nvGraphicFramePr>
          <p:cNvPr id="19" name="표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0079865"/>
              </p:ext>
            </p:extLst>
          </p:nvPr>
        </p:nvGraphicFramePr>
        <p:xfrm>
          <a:off x="481428" y="5643470"/>
          <a:ext cx="3005484" cy="331338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20536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0011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24186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>
                          <a:latin typeface="+mn-ea"/>
                          <a:ea typeface="+mn-ea"/>
                        </a:rPr>
                        <a:t>항목</a:t>
                      </a:r>
                    </a:p>
                  </a:txBody>
                  <a:tcPr marL="82953" marR="82953" marT="41476" marB="41476"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>
                          <a:latin typeface="+mn-ea"/>
                          <a:ea typeface="+mn-ea"/>
                        </a:rPr>
                        <a:t>수신기 </a:t>
                      </a:r>
                      <a:r>
                        <a:rPr lang="en-US" altLang="ko-KR" sz="1000" dirty="0">
                          <a:latin typeface="+mn-ea"/>
                          <a:ea typeface="+mn-ea"/>
                        </a:rPr>
                        <a:t>CG-920R</a:t>
                      </a:r>
                      <a:endParaRPr lang="ko-KR" altLang="en-US" sz="1000" dirty="0">
                        <a:latin typeface="+mn-ea"/>
                        <a:ea typeface="+mn-ea"/>
                      </a:endParaRPr>
                    </a:p>
                  </a:txBody>
                  <a:tcPr marL="82953" marR="82953" marT="41476" marB="41476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403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dirty="0">
                          <a:effectLst/>
                          <a:latin typeface="Malgun Gothic" panose="020B0503020000020004" pitchFamily="50" charset="-127"/>
                          <a:ea typeface="Malgun Gothic" panose="020B0503020000020004" pitchFamily="50" charset="-127"/>
                        </a:rPr>
                        <a:t>Carrier Frequency Range</a:t>
                      </a: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rtl="0" fontAlgn="ctr"/>
                      <a:r>
                        <a:rPr lang="en-US" dirty="0">
                          <a:effectLst/>
                        </a:rPr>
                        <a:t>925.0 ~ 937.5MHz</a:t>
                      </a:r>
                    </a:p>
                  </a:txBody>
                  <a:tcPr marL="28575" marR="28575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403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>
                          <a:effectLst/>
                          <a:latin typeface="Malgun Gothic" panose="020B0503020000020004" pitchFamily="50" charset="-127"/>
                          <a:ea typeface="Malgun Gothic" panose="020B0503020000020004" pitchFamily="50" charset="-127"/>
                        </a:rPr>
                        <a:t>Frequency stability</a:t>
                      </a: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rtl="0" fontAlgn="ctr"/>
                      <a:r>
                        <a:rPr lang="en-US" altLang="ko-KR">
                          <a:effectLst/>
                        </a:rPr>
                        <a:t>±0.001%</a:t>
                      </a:r>
                    </a:p>
                  </a:txBody>
                  <a:tcPr marL="28575" marR="28575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403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>
                          <a:effectLst/>
                          <a:latin typeface="Malgun Gothic" panose="020B0503020000020004" pitchFamily="50" charset="-127"/>
                          <a:ea typeface="Malgun Gothic" panose="020B0503020000020004" pitchFamily="50" charset="-127"/>
                        </a:rPr>
                        <a:t>Max Deviation</a:t>
                      </a: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rtl="0" fontAlgn="ctr"/>
                      <a:r>
                        <a:rPr lang="en-US">
                          <a:effectLst/>
                        </a:rPr>
                        <a:t>±50KHz</a:t>
                      </a:r>
                    </a:p>
                  </a:txBody>
                  <a:tcPr marL="28575" marR="28575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403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>
                          <a:effectLst/>
                          <a:latin typeface="Malgun Gothic" panose="020B0503020000020004" pitchFamily="50" charset="-127"/>
                          <a:ea typeface="Malgun Gothic" panose="020B0503020000020004" pitchFamily="50" charset="-127"/>
                        </a:rPr>
                        <a:t>Oscillation Mode</a:t>
                      </a: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rtl="0" fontAlgn="ctr"/>
                      <a:r>
                        <a:rPr lang="en-US" dirty="0">
                          <a:effectLst/>
                        </a:rPr>
                        <a:t>PLL</a:t>
                      </a:r>
                    </a:p>
                  </a:txBody>
                  <a:tcPr marL="28575" marR="28575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403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>
                          <a:effectLst/>
                          <a:latin typeface="Malgun Gothic" panose="020B0503020000020004" pitchFamily="50" charset="-127"/>
                          <a:ea typeface="Malgun Gothic" panose="020B0503020000020004" pitchFamily="50" charset="-127"/>
                        </a:rPr>
                        <a:t>Modulation Mode</a:t>
                      </a: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rtl="0" fontAlgn="ctr"/>
                      <a:r>
                        <a:rPr lang="en-US">
                          <a:effectLst/>
                        </a:rPr>
                        <a:t>FM</a:t>
                      </a:r>
                    </a:p>
                  </a:txBody>
                  <a:tcPr marL="28575" marR="28575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403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>
                          <a:effectLst/>
                          <a:latin typeface="Malgun Gothic" panose="020B0503020000020004" pitchFamily="50" charset="-127"/>
                          <a:ea typeface="Malgun Gothic" panose="020B0503020000020004" pitchFamily="50" charset="-127"/>
                        </a:rPr>
                        <a:t>S&amp;N Ratio</a:t>
                      </a: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rtl="0" fontAlgn="ctr"/>
                      <a:r>
                        <a:rPr lang="en-US">
                          <a:effectLst/>
                        </a:rPr>
                        <a:t>&gt;105dB</a:t>
                      </a:r>
                    </a:p>
                  </a:txBody>
                  <a:tcPr marL="28575" marR="28575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4403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>
                          <a:effectLst/>
                          <a:latin typeface="Malgun Gothic" panose="020B0503020000020004" pitchFamily="50" charset="-127"/>
                          <a:ea typeface="Malgun Gothic" panose="020B0503020000020004" pitchFamily="50" charset="-127"/>
                        </a:rPr>
                        <a:t>T.H.D</a:t>
                      </a: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rtl="0" fontAlgn="ctr"/>
                      <a:r>
                        <a:rPr lang="en-US">
                          <a:effectLst/>
                        </a:rPr>
                        <a:t>&lt; 0.5%@1KHz</a:t>
                      </a:r>
                    </a:p>
                  </a:txBody>
                  <a:tcPr marL="28575" marR="28575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4403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>
                          <a:effectLst/>
                          <a:latin typeface="Malgun Gothic" panose="020B0503020000020004" pitchFamily="50" charset="-127"/>
                          <a:ea typeface="Malgun Gothic" panose="020B0503020000020004" pitchFamily="50" charset="-127"/>
                        </a:rPr>
                        <a:t>Sensitivity</a:t>
                      </a: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rtl="0" fontAlgn="ctr"/>
                      <a:r>
                        <a:rPr lang="en-US">
                          <a:effectLst/>
                        </a:rPr>
                        <a:t>1.2/UV@S/N=12dB</a:t>
                      </a:r>
                    </a:p>
                  </a:txBody>
                  <a:tcPr marL="28575" marR="28575" marT="0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4403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>
                          <a:effectLst/>
                          <a:latin typeface="Malgun Gothic" panose="020B0503020000020004" pitchFamily="50" charset="-127"/>
                          <a:ea typeface="Malgun Gothic" panose="020B0503020000020004" pitchFamily="50" charset="-127"/>
                        </a:rPr>
                        <a:t>Power Supply</a:t>
                      </a: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rtl="0" fontAlgn="ctr"/>
                      <a:r>
                        <a:rPr lang="en-US" dirty="0">
                          <a:effectLst/>
                        </a:rPr>
                        <a:t>12V 1000mA</a:t>
                      </a:r>
                    </a:p>
                  </a:txBody>
                  <a:tcPr marL="28575" marR="28575" marT="0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4403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>
                          <a:effectLst/>
                          <a:latin typeface="Malgun Gothic" panose="020B0503020000020004" pitchFamily="50" charset="-127"/>
                          <a:ea typeface="Malgun Gothic" panose="020B0503020000020004" pitchFamily="50" charset="-127"/>
                        </a:rPr>
                        <a:t>Free standing</a:t>
                      </a: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rtl="0" fontAlgn="ctr"/>
                      <a:r>
                        <a:rPr lang="en-US">
                          <a:effectLst/>
                        </a:rPr>
                        <a:t>0-400mV</a:t>
                      </a:r>
                    </a:p>
                  </a:txBody>
                  <a:tcPr marL="28575" marR="28575" marT="0" marB="0" anchor="ctr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4403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>
                          <a:effectLst/>
                          <a:latin typeface="Malgun Gothic" panose="020B0503020000020004" pitchFamily="50" charset="-127"/>
                          <a:ea typeface="Malgun Gothic" panose="020B0503020000020004" pitchFamily="50" charset="-127"/>
                        </a:rPr>
                        <a:t>Mixed style</a:t>
                      </a: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rtl="0" fontAlgn="ctr"/>
                      <a:r>
                        <a:rPr lang="en-US">
                          <a:effectLst/>
                        </a:rPr>
                        <a:t>0-300mV</a:t>
                      </a:r>
                    </a:p>
                  </a:txBody>
                  <a:tcPr marL="28575" marR="28575" marT="0" marB="0" anchor="ctr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4403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dirty="0">
                          <a:effectLst/>
                          <a:latin typeface="Malgun Gothic" panose="020B0503020000020004" pitchFamily="50" charset="-127"/>
                          <a:ea typeface="Malgun Gothic" panose="020B0503020000020004" pitchFamily="50" charset="-127"/>
                        </a:rPr>
                        <a:t>Size (</a:t>
                      </a:r>
                      <a:r>
                        <a:rPr lang="en-US" sz="1000" b="1" dirty="0" err="1">
                          <a:effectLst/>
                          <a:latin typeface="Malgun Gothic" panose="020B0503020000020004" pitchFamily="50" charset="-127"/>
                          <a:ea typeface="Malgun Gothic" panose="020B0503020000020004" pitchFamily="50" charset="-127"/>
                        </a:rPr>
                        <a:t>WxDxH</a:t>
                      </a:r>
                      <a:r>
                        <a:rPr lang="en-US" sz="1000" b="1" dirty="0">
                          <a:effectLst/>
                          <a:latin typeface="Malgun Gothic" panose="020B0503020000020004" pitchFamily="50" charset="-127"/>
                          <a:ea typeface="Malgun Gothic" panose="020B0503020000020004" pitchFamily="50" charset="-127"/>
                        </a:rPr>
                        <a:t>) </a:t>
                      </a: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rtl="0" fontAlgn="ctr"/>
                      <a:r>
                        <a:rPr lang="en-US" altLang="ko-KR">
                          <a:effectLst/>
                        </a:rPr>
                        <a:t>480*45*420mm</a:t>
                      </a:r>
                      <a:endParaRPr lang="en-US" altLang="ko-KR" dirty="0">
                        <a:effectLst/>
                      </a:endParaRPr>
                    </a:p>
                  </a:txBody>
                  <a:tcPr marL="28575" marR="28575" marT="0" marB="0" anchor="ctr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  <p:pic>
        <p:nvPicPr>
          <p:cNvPr id="8" name="그림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3864" y="9173970"/>
            <a:ext cx="646598" cy="536020"/>
          </a:xfrm>
          <a:prstGeom prst="rect">
            <a:avLst/>
          </a:prstGeom>
        </p:spPr>
      </p:pic>
      <p:pic>
        <p:nvPicPr>
          <p:cNvPr id="3" name="그림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72643" y="1104858"/>
            <a:ext cx="1244803" cy="228704"/>
          </a:xfrm>
          <a:prstGeom prst="rect">
            <a:avLst/>
          </a:prstGeom>
        </p:spPr>
      </p:pic>
      <p:graphicFrame>
        <p:nvGraphicFramePr>
          <p:cNvPr id="17" name="표 16">
            <a:extLst>
              <a:ext uri="{FF2B5EF4-FFF2-40B4-BE49-F238E27FC236}">
                <a16:creationId xmlns:a16="http://schemas.microsoft.com/office/drawing/2014/main" id="{F7CC1E6E-B913-4850-863A-3440BEAEDB3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3338208"/>
              </p:ext>
            </p:extLst>
          </p:nvPr>
        </p:nvGraphicFramePr>
        <p:xfrm>
          <a:off x="3537858" y="5643469"/>
          <a:ext cx="2979587" cy="332839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0614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1809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27591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>
                          <a:latin typeface="+mn-ea"/>
                          <a:ea typeface="+mn-ea"/>
                        </a:rPr>
                        <a:t>항목</a:t>
                      </a:r>
                    </a:p>
                  </a:txBody>
                  <a:tcPr marL="82953" marR="82953" marT="41476" marB="41476"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>
                          <a:latin typeface="+mn-ea"/>
                          <a:ea typeface="+mn-ea"/>
                        </a:rPr>
                        <a:t>송신기 </a:t>
                      </a:r>
                      <a:r>
                        <a:rPr lang="en-US" altLang="ko-KR" sz="1000" dirty="0">
                          <a:latin typeface="+mn-ea"/>
                          <a:ea typeface="+mn-ea"/>
                        </a:rPr>
                        <a:t>CG-900H/CG-900B</a:t>
                      </a:r>
                      <a:endParaRPr lang="ko-KR" altLang="en-US" sz="1000" dirty="0">
                        <a:latin typeface="+mn-ea"/>
                        <a:ea typeface="+mn-ea"/>
                      </a:endParaRPr>
                    </a:p>
                  </a:txBody>
                  <a:tcPr marL="82953" marR="82953" marT="41476" marB="41476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363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dirty="0">
                          <a:effectLst/>
                          <a:latin typeface="Malgun Gothic" panose="020B0503020000020004" pitchFamily="50" charset="-127"/>
                          <a:ea typeface="Malgun Gothic" panose="020B0503020000020004" pitchFamily="50" charset="-127"/>
                        </a:rPr>
                        <a:t>Carrier Frequency Range</a:t>
                      </a: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rtl="0" fontAlgn="ctr"/>
                      <a:r>
                        <a:rPr lang="en-US" dirty="0">
                          <a:effectLst/>
                        </a:rPr>
                        <a:t>925.0 ~ 937.5MHz</a:t>
                      </a:r>
                    </a:p>
                  </a:txBody>
                  <a:tcPr marL="28575" marR="28575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715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dirty="0">
                          <a:effectLst/>
                          <a:latin typeface="Malgun Gothic" panose="020B0503020000020004" pitchFamily="50" charset="-127"/>
                          <a:ea typeface="Malgun Gothic" panose="020B0503020000020004" pitchFamily="50" charset="-127"/>
                        </a:rPr>
                        <a:t>Bandwidth</a:t>
                      </a: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rtl="0" fontAlgn="ctr"/>
                      <a:r>
                        <a:rPr lang="en-US">
                          <a:effectLst/>
                        </a:rPr>
                        <a:t>30MHz</a:t>
                      </a:r>
                    </a:p>
                  </a:txBody>
                  <a:tcPr marL="28575" marR="28575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363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>
                          <a:effectLst/>
                          <a:latin typeface="Malgun Gothic" panose="020B0503020000020004" pitchFamily="50" charset="-127"/>
                          <a:ea typeface="Malgun Gothic" panose="020B0503020000020004" pitchFamily="50" charset="-127"/>
                        </a:rPr>
                        <a:t>Frequency Switching</a:t>
                      </a: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rtl="0" fontAlgn="ctr"/>
                      <a:r>
                        <a:rPr lang="en-US" dirty="0">
                          <a:effectLst/>
                        </a:rPr>
                        <a:t>IR</a:t>
                      </a:r>
                    </a:p>
                  </a:txBody>
                  <a:tcPr marL="28575" marR="28575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715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>
                          <a:effectLst/>
                          <a:latin typeface="Malgun Gothic" panose="020B0503020000020004" pitchFamily="50" charset="-127"/>
                          <a:ea typeface="Malgun Gothic" panose="020B0503020000020004" pitchFamily="50" charset="-127"/>
                        </a:rPr>
                        <a:t>Output Power</a:t>
                      </a: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rtl="0" fontAlgn="ctr"/>
                      <a:r>
                        <a:rPr lang="en-US">
                          <a:effectLst/>
                        </a:rPr>
                        <a:t>30mW</a:t>
                      </a:r>
                    </a:p>
                  </a:txBody>
                  <a:tcPr marL="28575" marR="28575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363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>
                          <a:effectLst/>
                          <a:latin typeface="Malgun Gothic" panose="020B0503020000020004" pitchFamily="50" charset="-127"/>
                          <a:ea typeface="Malgun Gothic" panose="020B0503020000020004" pitchFamily="50" charset="-127"/>
                        </a:rPr>
                        <a:t>Harmonic Radiation</a:t>
                      </a: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rtl="0" fontAlgn="ctr"/>
                      <a:r>
                        <a:rPr lang="en-US">
                          <a:effectLst/>
                        </a:rPr>
                        <a:t>&lt;-50dBc</a:t>
                      </a:r>
                    </a:p>
                  </a:txBody>
                  <a:tcPr marL="28575" marR="28575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1050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>
                          <a:effectLst/>
                          <a:latin typeface="Malgun Gothic" panose="020B0503020000020004" pitchFamily="50" charset="-127"/>
                          <a:ea typeface="Malgun Gothic" panose="020B0503020000020004" pitchFamily="50" charset="-127"/>
                        </a:rPr>
                        <a:t>Battery</a:t>
                      </a: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rtl="0" fontAlgn="ctr"/>
                      <a:r>
                        <a:rPr lang="en-US">
                          <a:effectLst/>
                        </a:rPr>
                        <a:t>18650 lithium battery 1 pc</a:t>
                      </a:r>
                    </a:p>
                  </a:txBody>
                  <a:tcPr marL="28575" marR="28575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1791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>
                          <a:effectLst/>
                          <a:latin typeface="Malgun Gothic" panose="020B0503020000020004" pitchFamily="50" charset="-127"/>
                          <a:ea typeface="Malgun Gothic" panose="020B0503020000020004" pitchFamily="50" charset="-127"/>
                        </a:rPr>
                        <a:t>Battery Life</a:t>
                      </a: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rtl="0" fontAlgn="ctr"/>
                      <a:r>
                        <a:rPr lang="en-US" dirty="0">
                          <a:effectLst/>
                        </a:rPr>
                        <a:t>Hand &gt; 15 hours/ </a:t>
                      </a:r>
                      <a:r>
                        <a:rPr lang="en-US" dirty="0" err="1">
                          <a:effectLst/>
                        </a:rPr>
                        <a:t>Beltpack</a:t>
                      </a:r>
                      <a:r>
                        <a:rPr lang="en-US" dirty="0">
                          <a:effectLst/>
                        </a:rPr>
                        <a:t> &gt; 4 hours</a:t>
                      </a:r>
                    </a:p>
                  </a:txBody>
                  <a:tcPr marL="28575" marR="28575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0715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dirty="0">
                          <a:effectLst/>
                          <a:latin typeface="Malgun Gothic" panose="020B0503020000020004" pitchFamily="50" charset="-127"/>
                          <a:ea typeface="Malgun Gothic" panose="020B0503020000020004" pitchFamily="50" charset="-127"/>
                        </a:rPr>
                        <a:t>Size (</a:t>
                      </a:r>
                      <a:r>
                        <a:rPr lang="en-US" sz="1000" b="1" dirty="0" err="1">
                          <a:effectLst/>
                          <a:latin typeface="Malgun Gothic" panose="020B0503020000020004" pitchFamily="50" charset="-127"/>
                          <a:ea typeface="Malgun Gothic" panose="020B0503020000020004" pitchFamily="50" charset="-127"/>
                        </a:rPr>
                        <a:t>WxDxH</a:t>
                      </a:r>
                      <a:r>
                        <a:rPr lang="en-US" sz="1000" b="1" dirty="0">
                          <a:effectLst/>
                          <a:latin typeface="Malgun Gothic" panose="020B0503020000020004" pitchFamily="50" charset="-127"/>
                          <a:ea typeface="Malgun Gothic" panose="020B0503020000020004" pitchFamily="50" charset="-127"/>
                        </a:rPr>
                        <a:t>) </a:t>
                      </a: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rtl="0" fontAlgn="ctr"/>
                      <a:r>
                        <a:rPr lang="en-US" dirty="0">
                          <a:effectLst/>
                        </a:rPr>
                        <a:t>Hand 275*48mm</a:t>
                      </a:r>
                    </a:p>
                  </a:txBody>
                  <a:tcPr marL="28575" marR="28575" marT="0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pic>
        <p:nvPicPr>
          <p:cNvPr id="5" name="그림 4">
            <a:extLst>
              <a:ext uri="{FF2B5EF4-FFF2-40B4-BE49-F238E27FC236}">
                <a16:creationId xmlns:a16="http://schemas.microsoft.com/office/drawing/2014/main" id="{5199A2BA-6E67-4C4F-82EB-E5B09CF79E69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26240" b="28462"/>
          <a:stretch/>
        </p:blipFill>
        <p:spPr>
          <a:xfrm>
            <a:off x="559803" y="1571933"/>
            <a:ext cx="5547360" cy="25128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00815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739</TotalTime>
  <Words>169</Words>
  <Application>Microsoft Office PowerPoint</Application>
  <PresentationFormat>A4 용지(210x297mm)</PresentationFormat>
  <Paragraphs>55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7" baseType="lpstr">
      <vt:lpstr>맑은 고딕</vt:lpstr>
      <vt:lpstr>맑은 고딕</vt:lpstr>
      <vt:lpstr>Arial</vt:lpstr>
      <vt:lpstr>Calibri</vt:lpstr>
      <vt:lpstr>Calibri Light</vt:lpstr>
      <vt:lpstr>Office 테마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노 윤섭</dc:creator>
  <cp:lastModifiedBy>User</cp:lastModifiedBy>
  <cp:revision>84</cp:revision>
  <cp:lastPrinted>2020-11-13T07:15:08Z</cp:lastPrinted>
  <dcterms:created xsi:type="dcterms:W3CDTF">2020-09-29T01:50:16Z</dcterms:created>
  <dcterms:modified xsi:type="dcterms:W3CDTF">2024-11-20T02:31:03Z</dcterms:modified>
</cp:coreProperties>
</file>