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4" r:id="rId1"/>
  </p:sldMasterIdLst>
  <p:sldIdLst>
    <p:sldId id="260" r:id="rId2"/>
  </p:sldIdLst>
  <p:sldSz cx="6858000" cy="9906000" type="A4"/>
  <p:notesSz cx="7099300" cy="10234613"/>
  <p:defaultTextStyle>
    <a:defPPr>
      <a:defRPr lang="en-US"/>
    </a:defPPr>
    <a:lvl1pPr marL="0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1pPr>
    <a:lvl2pPr marL="419913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2pPr>
    <a:lvl3pPr marL="839828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3pPr>
    <a:lvl4pPr marL="1259742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4pPr>
    <a:lvl5pPr marL="1679655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5pPr>
    <a:lvl6pPr marL="2099569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6pPr>
    <a:lvl7pPr marL="2519483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7pPr>
    <a:lvl8pPr marL="2939397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8pPr>
    <a:lvl9pPr marL="3359310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1F23"/>
    <a:srgbClr val="DCDCDC"/>
    <a:srgbClr val="0D10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31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212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690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4417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471490" y="9181395"/>
            <a:ext cx="2892138" cy="5111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14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361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서울시 동작구 상도로 </a:t>
            </a:r>
            <a:r>
              <a:rPr lang="en-US" altLang="ko-KR" sz="1361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17 </a:t>
            </a:r>
            <a:r>
              <a:rPr lang="ko-KR" altLang="en-US" sz="1361" b="0" i="0" kern="120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동화빌딩</a:t>
            </a:r>
          </a:p>
          <a:p>
            <a:endParaRPr lang="ko-KR" altLang="en-US" sz="136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79" y="-5631"/>
            <a:ext cx="6858000" cy="9911633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3997532" y="9364769"/>
            <a:ext cx="2321469" cy="5530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98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서울시 동작구 상도로 </a:t>
            </a:r>
            <a:r>
              <a:rPr lang="en-US" altLang="ko-KR" sz="998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17 </a:t>
            </a:r>
            <a:r>
              <a:rPr lang="ko-KR" altLang="en-US" sz="998" b="0" i="0" kern="120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동화빌딩</a:t>
            </a:r>
            <a:endParaRPr lang="en-US" altLang="ko-KR" sz="998" b="0" i="0" kern="1200" dirty="0">
              <a:solidFill>
                <a:schemeClr val="bg1"/>
              </a:solidFill>
              <a:effectLst/>
              <a:latin typeface="+mj-lt"/>
              <a:ea typeface="+mn-ea"/>
              <a:cs typeface="+mn-cs"/>
            </a:endParaRPr>
          </a:p>
          <a:p>
            <a:r>
              <a:rPr lang="en-US" altLang="ko-KR" sz="998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TEL : 02-825-0300 FAX: 02-825-1141</a:t>
            </a:r>
          </a:p>
          <a:p>
            <a:endParaRPr lang="ko-KR" altLang="en-US" sz="998" b="0" i="0" kern="1200" dirty="0">
              <a:solidFill>
                <a:schemeClr val="bg1"/>
              </a:solidFill>
              <a:effectLst/>
              <a:latin typeface="+mj-lt"/>
              <a:ea typeface="+mn-ea"/>
              <a:cs typeface="+mn-cs"/>
            </a:endParaRPr>
          </a:p>
        </p:txBody>
      </p:sp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351" y="9086912"/>
            <a:ext cx="1527298" cy="23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2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841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957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028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245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6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652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43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377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693" r:id="rId12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 flipV="1">
            <a:off x="295480" y="828073"/>
            <a:ext cx="6312088" cy="6229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00"/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295480" y="918342"/>
            <a:ext cx="2447720" cy="339449"/>
          </a:xfrm>
          <a:prstGeom prst="rect">
            <a:avLst/>
          </a:prstGeom>
        </p:spPr>
        <p:txBody>
          <a:bodyPr vert="horz" lIns="82953" tIns="41476" rIns="82953" bIns="41476" rtlCol="0" anchor="t">
            <a:noAutofit/>
          </a:bodyPr>
          <a:lstStyle>
            <a:lvl1pPr algn="l" defTabSz="567019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72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b="1" dirty="0">
                <a:latin typeface="+mj-ea"/>
              </a:rPr>
              <a:t>Stage215</a:t>
            </a:r>
            <a:endParaRPr lang="ko-KR" altLang="en-US" sz="2000" b="1" dirty="0">
              <a:latin typeface="+mj-ea"/>
            </a:endParaRP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472352" y="4703694"/>
            <a:ext cx="1440758" cy="339449"/>
          </a:xfrm>
          <a:prstGeom prst="rect">
            <a:avLst/>
          </a:prstGeom>
        </p:spPr>
        <p:txBody>
          <a:bodyPr vert="horz" lIns="82953" tIns="41476" rIns="82953" bIns="41476" rtlCol="0" anchor="t">
            <a:normAutofit fontScale="97500"/>
          </a:bodyPr>
          <a:lstStyle>
            <a:lvl1pPr algn="l" defTabSz="567019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72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542" b="1" i="1" dirty="0"/>
              <a:t>FEATURE</a:t>
            </a:r>
            <a:endParaRPr lang="ko-KR" altLang="en-US" sz="1542" b="1" i="1" dirty="0"/>
          </a:p>
        </p:txBody>
      </p:sp>
      <p:sp>
        <p:nvSpPr>
          <p:cNvPr id="23" name="제목 1"/>
          <p:cNvSpPr txBox="1">
            <a:spLocks/>
          </p:cNvSpPr>
          <p:nvPr/>
        </p:nvSpPr>
        <p:spPr>
          <a:xfrm>
            <a:off x="296521" y="1218231"/>
            <a:ext cx="3366978" cy="339449"/>
          </a:xfrm>
          <a:prstGeom prst="rect">
            <a:avLst/>
          </a:prstGeom>
        </p:spPr>
        <p:txBody>
          <a:bodyPr vert="horz" lIns="82953" tIns="41476" rIns="82953" bIns="41476" rtlCol="0" anchor="t">
            <a:normAutofit fontScale="97500"/>
          </a:bodyPr>
          <a:lstStyle>
            <a:lvl1pPr algn="l" defTabSz="567019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72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300" b="1" i="1" dirty="0">
                <a:solidFill>
                  <a:schemeClr val="bg1">
                    <a:lumMod val="65000"/>
                  </a:schemeClr>
                </a:solidFill>
              </a:rPr>
              <a:t>Professional Active Bluetooth Speaker System</a:t>
            </a:r>
            <a:endParaRPr lang="ko-KR" altLang="en-US" sz="1300" b="1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295480" y="470583"/>
            <a:ext cx="6312088" cy="357490"/>
          </a:xfrm>
          <a:prstGeom prst="rect">
            <a:avLst/>
          </a:prstGeom>
          <a:solidFill>
            <a:srgbClr val="0D10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00"/>
          </a:p>
        </p:txBody>
      </p:sp>
      <p:sp>
        <p:nvSpPr>
          <p:cNvPr id="29" name="직사각형 28"/>
          <p:cNvSpPr/>
          <p:nvPr/>
        </p:nvSpPr>
        <p:spPr>
          <a:xfrm>
            <a:off x="308042" y="478489"/>
            <a:ext cx="2679451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500" b="1" dirty="0">
                <a:solidFill>
                  <a:schemeClr val="bg1"/>
                </a:solidFill>
              </a:rPr>
              <a:t>Active Column Speaker </a:t>
            </a:r>
            <a:r>
              <a:rPr lang="ko-KR" altLang="en-US" sz="1500" b="1" dirty="0">
                <a:solidFill>
                  <a:schemeClr val="bg1"/>
                </a:solidFill>
              </a:rPr>
              <a:t> </a:t>
            </a:r>
            <a:r>
              <a:rPr lang="en-US" altLang="ko-KR" sz="1500" b="1" dirty="0">
                <a:solidFill>
                  <a:schemeClr val="bg1"/>
                </a:solidFill>
              </a:rPr>
              <a:t>System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31" name="제목 1"/>
          <p:cNvSpPr txBox="1">
            <a:spLocks/>
          </p:cNvSpPr>
          <p:nvPr/>
        </p:nvSpPr>
        <p:spPr>
          <a:xfrm>
            <a:off x="472352" y="6184049"/>
            <a:ext cx="1847968" cy="339449"/>
          </a:xfrm>
          <a:prstGeom prst="rect">
            <a:avLst/>
          </a:prstGeom>
        </p:spPr>
        <p:txBody>
          <a:bodyPr vert="horz" lIns="82953" tIns="41476" rIns="82953" bIns="41476" rtlCol="0" anchor="t">
            <a:normAutofit fontScale="97500"/>
          </a:bodyPr>
          <a:lstStyle>
            <a:lvl1pPr algn="l" defTabSz="567019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72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542" b="1" i="1" dirty="0"/>
              <a:t>SPECIFICATION</a:t>
            </a:r>
            <a:endParaRPr lang="ko-KR" altLang="en-US" sz="1542" b="1" i="1" dirty="0"/>
          </a:p>
        </p:txBody>
      </p:sp>
      <p:sp>
        <p:nvSpPr>
          <p:cNvPr id="6" name="직사각형 5"/>
          <p:cNvSpPr/>
          <p:nvPr/>
        </p:nvSpPr>
        <p:spPr>
          <a:xfrm>
            <a:off x="1" y="9195977"/>
            <a:ext cx="6857999" cy="53606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00"/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882520"/>
              </p:ext>
            </p:extLst>
          </p:nvPr>
        </p:nvGraphicFramePr>
        <p:xfrm>
          <a:off x="517400" y="6492496"/>
          <a:ext cx="5868248" cy="251025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41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8304">
                  <a:extLst>
                    <a:ext uri="{9D8B030D-6E8A-4147-A177-3AD203B41FA5}">
                      <a16:colId xmlns:a16="http://schemas.microsoft.com/office/drawing/2014/main" val="3567485343"/>
                    </a:ext>
                  </a:extLst>
                </a:gridCol>
                <a:gridCol w="2148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1068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ko-KR" b="1" dirty="0">
                          <a:effectLst/>
                        </a:rPr>
                        <a:t>항목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b="1" dirty="0">
                          <a:effectLst/>
                        </a:rPr>
                        <a:t>TOP</a:t>
                      </a:r>
                      <a:endParaRPr lang="ko-KR" b="1" dirty="0">
                        <a:effectLst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altLang="ko-KR" b="1" dirty="0">
                          <a:effectLst/>
                        </a:rPr>
                        <a:t>SUB</a:t>
                      </a:r>
                      <a:endParaRPr lang="ko-KR" b="1" dirty="0">
                        <a:effectLst/>
                      </a:endParaRPr>
                    </a:p>
                  </a:txBody>
                  <a:tcPr marL="28575" marR="2857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261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>
                          <a:effectLst/>
                        </a:rPr>
                        <a:t>시스템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>
                          <a:effectLst/>
                        </a:rPr>
                        <a:t>2-Way </a:t>
                      </a:r>
                      <a:r>
                        <a:rPr lang="en-US" altLang="ko-KR" sz="1200" dirty="0">
                          <a:effectLst/>
                        </a:rPr>
                        <a:t>Column</a:t>
                      </a:r>
                      <a:endParaRPr lang="ko-KR" sz="1200" dirty="0">
                        <a:effectLst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 err="1">
                          <a:effectLst/>
                        </a:rPr>
                        <a:t>Sub</a:t>
                      </a:r>
                      <a:r>
                        <a:rPr lang="ko-KR" sz="1200" dirty="0">
                          <a:effectLst/>
                        </a:rPr>
                        <a:t> </a:t>
                      </a:r>
                      <a:r>
                        <a:rPr lang="en-US" altLang="ko-KR" sz="1200" dirty="0">
                          <a:effectLst/>
                        </a:rPr>
                        <a:t>Woofer</a:t>
                      </a:r>
                      <a:endParaRPr lang="ko-KR" sz="1200" dirty="0">
                        <a:effectLst/>
                      </a:endParaRPr>
                    </a:p>
                  </a:txBody>
                  <a:tcPr marL="28575" marR="28575" marT="0" marB="0" anchor="ctr"/>
                </a:tc>
                <a:extLst>
                  <a:ext uri="{0D108BD9-81ED-4DB2-BD59-A6C34878D82A}">
                    <a16:rowId xmlns:a16="http://schemas.microsoft.com/office/drawing/2014/main" val="2613675147"/>
                  </a:ext>
                </a:extLst>
              </a:tr>
              <a:tr h="20539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출력 (RMS/Peak)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>
                          <a:effectLst/>
                        </a:rPr>
                        <a:t>400W / 1600W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>
                          <a:effectLst/>
                        </a:rPr>
                        <a:t>800W / 3200W</a:t>
                      </a:r>
                    </a:p>
                  </a:txBody>
                  <a:tcPr marL="28575" marR="2857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39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정격 임피던스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4Ω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4Ω</a:t>
                      </a:r>
                    </a:p>
                  </a:txBody>
                  <a:tcPr marL="28575" marR="2857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39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주파수 응답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>
                          <a:effectLst/>
                        </a:rPr>
                        <a:t>90Hz – 20kHz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>
                          <a:effectLst/>
                        </a:rPr>
                        <a:t>36Hz – 400Hz</a:t>
                      </a:r>
                    </a:p>
                  </a:txBody>
                  <a:tcPr marL="28575" marR="2857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39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감도 (1W/1m)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>
                          <a:effectLst/>
                        </a:rPr>
                        <a:t>98dB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>
                          <a:effectLst/>
                        </a:rPr>
                        <a:t>96dB</a:t>
                      </a:r>
                    </a:p>
                  </a:txBody>
                  <a:tcPr marL="28575" marR="28575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539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Continuous/ Max SPL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>
                          <a:effectLst/>
                        </a:rPr>
                        <a:t>124dB / 130dB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>
                          <a:effectLst/>
                        </a:rPr>
                        <a:t>125dB / 131dB</a:t>
                      </a:r>
                    </a:p>
                  </a:txBody>
                  <a:tcPr marL="28575" marR="28575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539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지향각 (H × V)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90° × 10°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 err="1">
                          <a:effectLst/>
                        </a:rPr>
                        <a:t>Omnidirectional</a:t>
                      </a:r>
                      <a:endParaRPr lang="ko-KR" sz="1200" dirty="0">
                        <a:effectLst/>
                      </a:endParaRPr>
                    </a:p>
                  </a:txBody>
                  <a:tcPr marL="28575" marR="28575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539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드라이버 구성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HF: 2 × 1.36"MF: 6 × 5.5"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>
                          <a:effectLst/>
                        </a:rPr>
                        <a:t>LF: 2 × 15"</a:t>
                      </a:r>
                    </a:p>
                  </a:txBody>
                  <a:tcPr marL="28575" marR="28575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539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입력 연결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+1, -1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>
                          <a:effectLst/>
                        </a:rPr>
                        <a:t>+1, -1</a:t>
                      </a:r>
                    </a:p>
                  </a:txBody>
                  <a:tcPr marL="28575" marR="28575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539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>
                          <a:effectLst/>
                        </a:rPr>
                        <a:t>크기 (</a:t>
                      </a:r>
                      <a:r>
                        <a:rPr lang="ko-KR" sz="1200" dirty="0" err="1">
                          <a:effectLst/>
                        </a:rPr>
                        <a:t>W</a:t>
                      </a:r>
                      <a:r>
                        <a:rPr lang="ko-KR" sz="1200" dirty="0">
                          <a:effectLst/>
                        </a:rPr>
                        <a:t> × </a:t>
                      </a:r>
                      <a:r>
                        <a:rPr lang="ko-KR" sz="1200" dirty="0" err="1">
                          <a:effectLst/>
                        </a:rPr>
                        <a:t>H</a:t>
                      </a:r>
                      <a:r>
                        <a:rPr lang="ko-KR" sz="1200" dirty="0">
                          <a:effectLst/>
                        </a:rPr>
                        <a:t> × </a:t>
                      </a:r>
                      <a:r>
                        <a:rPr lang="ko-KR" sz="1200" dirty="0" err="1">
                          <a:effectLst/>
                        </a:rPr>
                        <a:t>D</a:t>
                      </a:r>
                      <a:r>
                        <a:rPr lang="ko-KR" sz="1200" dirty="0">
                          <a:effectLst/>
                        </a:rPr>
                        <a:t>)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altLang="ko-KR" sz="1200" dirty="0">
                          <a:effectLst/>
                        </a:rPr>
                        <a:t>160 × 1197 × 170mm</a:t>
                      </a:r>
                      <a:endParaRPr lang="ko-KR" sz="1200" dirty="0">
                        <a:effectLst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altLang="ko-KR" sz="1200" dirty="0">
                          <a:effectLst/>
                        </a:rPr>
                        <a:t>450 </a:t>
                      </a:r>
                      <a:r>
                        <a:rPr lang="en-US" altLang="ko-KR" sz="1200">
                          <a:effectLst/>
                        </a:rPr>
                        <a:t>× 1000 </a:t>
                      </a:r>
                      <a:r>
                        <a:rPr lang="en-US" altLang="ko-KR" sz="1200" dirty="0">
                          <a:effectLst/>
                        </a:rPr>
                        <a:t>× 550mm</a:t>
                      </a:r>
                      <a:endParaRPr lang="ko-KR" sz="1200" dirty="0">
                        <a:effectLst/>
                      </a:endParaRPr>
                    </a:p>
                  </a:txBody>
                  <a:tcPr marL="28575" marR="28575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539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200" dirty="0">
                          <a:effectLst/>
                        </a:rPr>
                        <a:t>무게</a:t>
                      </a:r>
                      <a:endParaRPr lang="ko-KR" sz="1200" dirty="0">
                        <a:effectLst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>
                          <a:effectLst/>
                        </a:rPr>
                        <a:t>18.5kg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sz="1200" dirty="0">
                          <a:effectLst/>
                        </a:rPr>
                        <a:t>62kg</a:t>
                      </a:r>
                    </a:p>
                  </a:txBody>
                  <a:tcPr marL="28575" marR="28575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864" y="9173970"/>
            <a:ext cx="646598" cy="53602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643" y="1104858"/>
            <a:ext cx="1244803" cy="2287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A8E2B71-CB76-400D-8D9F-63C6828D2802}"/>
              </a:ext>
            </a:extLst>
          </p:cNvPr>
          <p:cNvSpPr txBox="1"/>
          <p:nvPr/>
        </p:nvSpPr>
        <p:spPr>
          <a:xfrm>
            <a:off x="517400" y="5044510"/>
            <a:ext cx="65750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ctr"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+mn-ea"/>
              </a:rPr>
              <a:t>컬럼 스피커와 듀얼 </a:t>
            </a:r>
            <a:r>
              <a:rPr lang="en-US" altLang="ko-KR" sz="1100" dirty="0">
                <a:latin typeface="+mn-ea"/>
              </a:rPr>
              <a:t>15</a:t>
            </a:r>
            <a:r>
              <a:rPr lang="ko-KR" altLang="en-US" sz="1100" dirty="0">
                <a:latin typeface="+mn-ea"/>
              </a:rPr>
              <a:t>인치 </a:t>
            </a:r>
            <a:r>
              <a:rPr lang="ko-KR" altLang="en-US" sz="1100" dirty="0" err="1">
                <a:latin typeface="+mn-ea"/>
              </a:rPr>
              <a:t>서브우퍼로</a:t>
            </a:r>
            <a:r>
              <a:rPr lang="ko-KR" altLang="en-US" sz="1100" dirty="0">
                <a:latin typeface="+mn-ea"/>
              </a:rPr>
              <a:t> 구성된 컬럼형 </a:t>
            </a:r>
            <a:r>
              <a:rPr lang="ko-KR" altLang="en-US" sz="1100" dirty="0" err="1">
                <a:latin typeface="+mn-ea"/>
              </a:rPr>
              <a:t>라인어레이</a:t>
            </a:r>
            <a:r>
              <a:rPr lang="ko-KR" altLang="en-US" sz="1100" dirty="0">
                <a:latin typeface="+mn-ea"/>
              </a:rPr>
              <a:t> 고출력 사운드 시스템</a:t>
            </a:r>
          </a:p>
          <a:p>
            <a:pPr marL="171450" indent="-171450" fontAlgn="ctr"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+mn-ea"/>
              </a:rPr>
              <a:t>최대 </a:t>
            </a:r>
            <a:r>
              <a:rPr lang="en-US" altLang="ko-KR" sz="1100" dirty="0">
                <a:latin typeface="+mn-ea"/>
              </a:rPr>
              <a:t>131dB SPL</a:t>
            </a:r>
            <a:r>
              <a:rPr lang="ko-KR" altLang="en-US" sz="1100" dirty="0">
                <a:latin typeface="+mn-ea"/>
              </a:rPr>
              <a:t>의 강력한 </a:t>
            </a:r>
            <a:r>
              <a:rPr lang="ko-KR" altLang="en-US" sz="1100" dirty="0" err="1">
                <a:latin typeface="+mn-ea"/>
              </a:rPr>
              <a:t>음압으로</a:t>
            </a:r>
            <a:r>
              <a:rPr lang="ko-KR" altLang="en-US" sz="1100" dirty="0">
                <a:latin typeface="+mn-ea"/>
              </a:rPr>
              <a:t> 넓은 공간까지 안정적인 커버리지 제공</a:t>
            </a:r>
          </a:p>
          <a:p>
            <a:pPr marL="171450" indent="-171450" fontAlgn="ctr"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+mn-ea"/>
              </a:rPr>
              <a:t>수평 </a:t>
            </a:r>
            <a:r>
              <a:rPr lang="en-US" altLang="ko-KR" sz="1100" dirty="0">
                <a:latin typeface="+mn-ea"/>
              </a:rPr>
              <a:t>90° </a:t>
            </a:r>
            <a:r>
              <a:rPr lang="ko-KR" altLang="en-US" sz="1100" dirty="0">
                <a:latin typeface="+mn-ea"/>
              </a:rPr>
              <a:t>커버리지 설계로 음성 </a:t>
            </a:r>
            <a:r>
              <a:rPr lang="ko-KR" altLang="en-US" sz="1100" dirty="0" err="1">
                <a:latin typeface="+mn-ea"/>
              </a:rPr>
              <a:t>전달력을</a:t>
            </a:r>
            <a:r>
              <a:rPr lang="ko-KR" altLang="en-US" sz="1100" dirty="0">
                <a:latin typeface="+mn-ea"/>
              </a:rPr>
              <a:t> 높이고 불필요한 </a:t>
            </a:r>
            <a:r>
              <a:rPr lang="ko-KR" altLang="en-US" sz="1100" dirty="0" err="1">
                <a:latin typeface="+mn-ea"/>
              </a:rPr>
              <a:t>반사음</a:t>
            </a:r>
            <a:r>
              <a:rPr lang="ko-KR" altLang="en-US" sz="1100" dirty="0">
                <a:latin typeface="+mn-ea"/>
              </a:rPr>
              <a:t> 최소화</a:t>
            </a:r>
          </a:p>
          <a:p>
            <a:pPr marL="171450" indent="-171450" fontAlgn="ctr">
              <a:buFont typeface="Arial" panose="020B0604020202020204" pitchFamily="34" charset="0"/>
              <a:buChar char="•"/>
            </a:pPr>
            <a:r>
              <a:rPr lang="en-US" altLang="ko-KR" sz="1100" dirty="0">
                <a:latin typeface="+mn-ea"/>
              </a:rPr>
              <a:t>6</a:t>
            </a:r>
            <a:r>
              <a:rPr lang="ko-KR" altLang="en-US" sz="1100" dirty="0">
                <a:latin typeface="+mn-ea"/>
              </a:rPr>
              <a:t>개의 </a:t>
            </a:r>
            <a:r>
              <a:rPr lang="en-US" altLang="ko-KR" sz="1100" dirty="0">
                <a:latin typeface="+mn-ea"/>
              </a:rPr>
              <a:t>5.5</a:t>
            </a:r>
            <a:r>
              <a:rPr lang="ko-KR" altLang="en-US" sz="1100" dirty="0">
                <a:latin typeface="+mn-ea"/>
              </a:rPr>
              <a:t>인치 드라이버와 </a:t>
            </a:r>
            <a:r>
              <a:rPr lang="en-US" altLang="ko-KR" sz="1100" dirty="0">
                <a:latin typeface="+mn-ea"/>
              </a:rPr>
              <a:t>2</a:t>
            </a:r>
            <a:r>
              <a:rPr lang="ko-KR" altLang="en-US" sz="1100" dirty="0">
                <a:latin typeface="+mn-ea"/>
              </a:rPr>
              <a:t>개의 </a:t>
            </a:r>
            <a:r>
              <a:rPr lang="en-US" altLang="ko-KR" sz="1100" dirty="0">
                <a:latin typeface="+mn-ea"/>
              </a:rPr>
              <a:t>1.36</a:t>
            </a:r>
            <a:r>
              <a:rPr lang="ko-KR" altLang="en-US" sz="1100" dirty="0">
                <a:latin typeface="+mn-ea"/>
              </a:rPr>
              <a:t>인치 고음 드라이버로 선명한 보컬 표현</a:t>
            </a:r>
          </a:p>
          <a:p>
            <a:pPr marL="171450" indent="-171450" fontAlgn="ctr"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+mn-ea"/>
              </a:rPr>
              <a:t>듀얼 </a:t>
            </a:r>
            <a:r>
              <a:rPr lang="en-US" altLang="ko-KR" sz="1100" dirty="0">
                <a:latin typeface="+mn-ea"/>
              </a:rPr>
              <a:t>15</a:t>
            </a:r>
            <a:r>
              <a:rPr lang="ko-KR" altLang="en-US" sz="1100" dirty="0">
                <a:latin typeface="+mn-ea"/>
              </a:rPr>
              <a:t>인치 </a:t>
            </a:r>
            <a:r>
              <a:rPr lang="ko-KR" altLang="en-US" sz="1100" dirty="0" err="1">
                <a:latin typeface="+mn-ea"/>
              </a:rPr>
              <a:t>서브우퍼가</a:t>
            </a:r>
            <a:r>
              <a:rPr lang="ko-KR" altLang="en-US" sz="1100" dirty="0">
                <a:latin typeface="+mn-ea"/>
              </a:rPr>
              <a:t> 구현하는 깊고 풍부한 저음</a:t>
            </a:r>
          </a:p>
          <a:p>
            <a:pPr marL="171450" indent="-171450" fontAlgn="ctr">
              <a:buFont typeface="Arial" panose="020B0604020202020204" pitchFamily="34" charset="0"/>
              <a:buChar char="•"/>
            </a:pPr>
            <a:r>
              <a:rPr lang="ko-KR" altLang="en-US" sz="1100" dirty="0">
                <a:latin typeface="+mn-ea"/>
              </a:rPr>
              <a:t>강당</a:t>
            </a:r>
            <a:r>
              <a:rPr lang="en-US" altLang="ko-KR" sz="1100" dirty="0">
                <a:latin typeface="+mn-ea"/>
              </a:rPr>
              <a:t>, </a:t>
            </a:r>
            <a:r>
              <a:rPr lang="ko-KR" altLang="en-US" sz="1100" dirty="0">
                <a:latin typeface="+mn-ea"/>
              </a:rPr>
              <a:t>교회</a:t>
            </a:r>
            <a:r>
              <a:rPr lang="en-US" altLang="ko-KR" sz="1100" dirty="0">
                <a:latin typeface="+mn-ea"/>
              </a:rPr>
              <a:t>, </a:t>
            </a:r>
            <a:r>
              <a:rPr lang="ko-KR" altLang="en-US" sz="1100" dirty="0">
                <a:latin typeface="+mn-ea"/>
              </a:rPr>
              <a:t>회의실</a:t>
            </a:r>
            <a:r>
              <a:rPr lang="en-US" altLang="ko-KR" sz="1100" dirty="0">
                <a:latin typeface="+mn-ea"/>
              </a:rPr>
              <a:t>, </a:t>
            </a:r>
            <a:r>
              <a:rPr lang="ko-KR" altLang="en-US" sz="1100" dirty="0">
                <a:latin typeface="+mn-ea"/>
              </a:rPr>
              <a:t>공연장 등 음향 시스템에 최적화된 설계</a:t>
            </a:r>
            <a:endParaRPr lang="ko-KR" altLang="en-US" sz="1400" dirty="0"/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25866BC1-F554-E546-C964-E8A54FE9B9E2}"/>
              </a:ext>
            </a:extLst>
          </p:cNvPr>
          <p:cNvSpPr txBox="1"/>
          <p:nvPr/>
        </p:nvSpPr>
        <p:spPr>
          <a:xfrm>
            <a:off x="3519445" y="9311128"/>
            <a:ext cx="2331683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19913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913" algn="l" defTabSz="419913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828" algn="l" defTabSz="419913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9742" algn="l" defTabSz="419913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9655" algn="l" defTabSz="419913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9569" algn="l" defTabSz="419913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9483" algn="l" defTabSz="419913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9397" algn="l" defTabSz="419913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9310" algn="l" defTabSz="419913" rtl="0" eaLnBrk="1" latinLnBrk="0" hangingPunct="1"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900"/>
              </a:lnSpc>
            </a:pPr>
            <a:r>
              <a:rPr lang="en-US" altLang="ko-KR" sz="1050" b="1" dirty="0">
                <a:solidFill>
                  <a:schemeClr val="bg1"/>
                </a:solidFill>
                <a:latin typeface="+mj-lt"/>
              </a:rPr>
              <a:t>www.voatek.com</a:t>
            </a:r>
          </a:p>
          <a:p>
            <a:pPr algn="r">
              <a:lnSpc>
                <a:spcPts val="900"/>
              </a:lnSpc>
            </a:pPr>
            <a:r>
              <a:rPr lang="en-US" altLang="ko-KR" sz="907" dirty="0">
                <a:solidFill>
                  <a:schemeClr val="bg1"/>
                </a:solidFill>
                <a:latin typeface="+mj-lt"/>
              </a:rPr>
              <a:t>e-mail : voatek@naver.com</a:t>
            </a:r>
          </a:p>
          <a:p>
            <a:pPr algn="r">
              <a:lnSpc>
                <a:spcPts val="900"/>
              </a:lnSpc>
            </a:pPr>
            <a:r>
              <a:rPr lang="en-US" altLang="ko-KR" sz="907" dirty="0">
                <a:solidFill>
                  <a:schemeClr val="bg1"/>
                </a:solidFill>
                <a:latin typeface="+mj-lt"/>
              </a:rPr>
              <a:t>Tel : 031-8011-0388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445F199-8BC5-449D-6E76-466C9B7538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3439" y="1791003"/>
            <a:ext cx="1011121" cy="318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81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1183</TotalTime>
  <Words>210</Words>
  <Application>Microsoft Office PowerPoint</Application>
  <PresentationFormat>A4 용지(210x297mm)</PresentationFormat>
  <Paragraphs>50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ella Shin</dc:creator>
  <cp:lastModifiedBy>민경 신</cp:lastModifiedBy>
  <cp:revision>131</cp:revision>
  <cp:lastPrinted>2020-11-13T07:15:08Z</cp:lastPrinted>
  <dcterms:created xsi:type="dcterms:W3CDTF">2020-09-29T01:50:16Z</dcterms:created>
  <dcterms:modified xsi:type="dcterms:W3CDTF">2026-07-08T03:10:47Z</dcterms:modified>
</cp:coreProperties>
</file>