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60" r:id="rId2"/>
  </p:sldIdLst>
  <p:sldSz cx="6858000" cy="9906000" type="A4"/>
  <p:notesSz cx="7099300" cy="10234613"/>
  <p:defaultTextStyle>
    <a:defPPr>
      <a:defRPr lang="en-US"/>
    </a:defPPr>
    <a:lvl1pPr marL="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1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28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742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655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569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48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397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31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F23"/>
    <a:srgbClr val="DCDCDC"/>
    <a:srgbClr val="0D1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1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69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41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71490" y="9181395"/>
            <a:ext cx="2892138" cy="511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14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1361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</a:p>
          <a:p>
            <a:endParaRPr lang="ko-KR" altLang="en-US" sz="136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9" y="-5631"/>
            <a:ext cx="6858000" cy="9911633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3997532" y="9364769"/>
            <a:ext cx="2321469" cy="553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998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  <a:endParaRPr lang="en-US" altLang="ko-KR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  <a:p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TEL : 02-825-0300 FAX: 02-825-1141</a:t>
            </a:r>
          </a:p>
          <a:p>
            <a:endParaRPr lang="ko-KR" altLang="en-US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51" y="9086912"/>
            <a:ext cx="1527298" cy="23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5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02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4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6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65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3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693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 flipV="1">
            <a:off x="295480" y="828073"/>
            <a:ext cx="6312088" cy="622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95480" y="918342"/>
            <a:ext cx="2447720" cy="339449"/>
          </a:xfrm>
          <a:prstGeom prst="rect">
            <a:avLst/>
          </a:prstGeom>
        </p:spPr>
        <p:txBody>
          <a:bodyPr vert="horz" lIns="82953" tIns="41476" rIns="82953" bIns="41476" rtlCol="0" anchor="t">
            <a:noAutofit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latin typeface="+mj-ea"/>
              </a:rPr>
              <a:t>ZONE-410</a:t>
            </a:r>
            <a:endParaRPr lang="ko-KR" altLang="en-US" sz="2000" b="1" dirty="0">
              <a:latin typeface="+mj-ea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296521" y="1218231"/>
            <a:ext cx="2975505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300" b="1" i="1" dirty="0">
                <a:solidFill>
                  <a:schemeClr val="bg1">
                    <a:lumMod val="65000"/>
                  </a:schemeClr>
                </a:solidFill>
              </a:rPr>
              <a:t>Professional Amplifier System</a:t>
            </a:r>
            <a:endParaRPr lang="ko-KR" altLang="en-US" sz="1300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95480" y="470583"/>
            <a:ext cx="6312088" cy="357490"/>
          </a:xfrm>
          <a:prstGeom prst="rect">
            <a:avLst/>
          </a:prstGeom>
          <a:solidFill>
            <a:srgbClr val="0D1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29" name="직사각형 28"/>
          <p:cNvSpPr/>
          <p:nvPr/>
        </p:nvSpPr>
        <p:spPr>
          <a:xfrm>
            <a:off x="308042" y="478489"/>
            <a:ext cx="210583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4-Zone Mixing Amplifier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" y="9195977"/>
            <a:ext cx="6857999" cy="53606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64" y="9173970"/>
            <a:ext cx="646598" cy="53602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43" y="1104858"/>
            <a:ext cx="1244803" cy="22870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1426" y="4430737"/>
            <a:ext cx="6126142" cy="109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4</a:t>
            </a:r>
            <a:r>
              <a:rPr lang="ko-KR" altLang="en-US" sz="1089" dirty="0">
                <a:solidFill>
                  <a:prstClr val="black"/>
                </a:solidFill>
              </a:rPr>
              <a:t>존을 각 채널 독립 볼륨으로 제어 가능한 </a:t>
            </a:r>
            <a:r>
              <a:rPr lang="en-US" altLang="ko-KR" sz="1100" dirty="0">
                <a:solidFill>
                  <a:schemeClr val="dk1"/>
                </a:solidFill>
                <a:latin typeface="+mj-ea"/>
              </a:rPr>
              <a:t>400W(100Wx4CH/4</a:t>
            </a:r>
            <a:r>
              <a:rPr lang="el-GR" altLang="ko-KR" sz="1100" dirty="0">
                <a:solidFill>
                  <a:schemeClr val="dk1"/>
                </a:solidFill>
                <a:latin typeface="+mj-ea"/>
              </a:rPr>
              <a:t>Ω)</a:t>
            </a:r>
            <a:r>
              <a:rPr lang="en-US" altLang="ko-KR" sz="1100" dirty="0">
                <a:solidFill>
                  <a:schemeClr val="dk1"/>
                </a:solidFill>
                <a:latin typeface="+mj-ea"/>
              </a:rPr>
              <a:t> </a:t>
            </a:r>
            <a:r>
              <a:rPr lang="ko-KR" altLang="en-US" sz="1100" dirty="0">
                <a:solidFill>
                  <a:schemeClr val="dk1"/>
                </a:solidFill>
                <a:latin typeface="+mj-ea"/>
              </a:rPr>
              <a:t>출력</a:t>
            </a:r>
            <a:endParaRPr lang="ko-KR" altLang="en-US" sz="1089" dirty="0">
              <a:solidFill>
                <a:prstClr val="black"/>
              </a:solidFill>
            </a:endParaRPr>
          </a:p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Bluetooth, USB, </a:t>
            </a:r>
            <a:r>
              <a:rPr lang="ko-KR" altLang="en-US" sz="1089" dirty="0">
                <a:solidFill>
                  <a:prstClr val="black"/>
                </a:solidFill>
              </a:rPr>
              <a:t>전면 </a:t>
            </a:r>
            <a:r>
              <a:rPr lang="en-US" altLang="ko-KR" sz="1089" dirty="0">
                <a:solidFill>
                  <a:prstClr val="black"/>
                </a:solidFill>
              </a:rPr>
              <a:t>AUX(3.5mm), </a:t>
            </a:r>
            <a:r>
              <a:rPr lang="ko-KR" altLang="en-US" sz="1089" dirty="0">
                <a:solidFill>
                  <a:prstClr val="black"/>
                </a:solidFill>
              </a:rPr>
              <a:t>후면 </a:t>
            </a:r>
            <a:r>
              <a:rPr lang="en-US" altLang="ko-KR" sz="1089" dirty="0">
                <a:solidFill>
                  <a:prstClr val="black"/>
                </a:solidFill>
              </a:rPr>
              <a:t>RCA AUX1~AUX3, OPTICAL/COAXIAL, FM </a:t>
            </a:r>
            <a:r>
              <a:rPr lang="ko-KR" altLang="en-US" sz="1089" dirty="0">
                <a:solidFill>
                  <a:prstClr val="black"/>
                </a:solidFill>
              </a:rPr>
              <a:t>라디오의 다양한 입력</a:t>
            </a:r>
          </a:p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ko-KR" altLang="en-US" sz="1089" dirty="0">
                <a:solidFill>
                  <a:prstClr val="black"/>
                </a:solidFill>
              </a:rPr>
              <a:t>마이크</a:t>
            </a:r>
            <a:r>
              <a:rPr lang="en-US" altLang="ko-KR" sz="1089" dirty="0">
                <a:solidFill>
                  <a:prstClr val="black"/>
                </a:solidFill>
              </a:rPr>
              <a:t>·</a:t>
            </a:r>
            <a:r>
              <a:rPr lang="ko-KR" altLang="en-US" sz="1089" dirty="0">
                <a:solidFill>
                  <a:prstClr val="black"/>
                </a:solidFill>
              </a:rPr>
              <a:t>음악 소스 동시 운용</a:t>
            </a:r>
            <a:r>
              <a:rPr lang="en-US" altLang="ko-KR" sz="1089" dirty="0">
                <a:solidFill>
                  <a:prstClr val="black"/>
                </a:solidFill>
              </a:rPr>
              <a:t>, 3</a:t>
            </a:r>
            <a:r>
              <a:rPr lang="ko-KR" altLang="en-US" sz="1089" dirty="0">
                <a:solidFill>
                  <a:prstClr val="black"/>
                </a:solidFill>
              </a:rPr>
              <a:t>밴드 톤</a:t>
            </a:r>
            <a:r>
              <a:rPr lang="en-US" altLang="ko-KR" sz="1089" dirty="0">
                <a:solidFill>
                  <a:prstClr val="black"/>
                </a:solidFill>
              </a:rPr>
              <a:t>(LOW/MID/HI) + ECHO</a:t>
            </a:r>
          </a:p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LCD </a:t>
            </a:r>
            <a:r>
              <a:rPr lang="ko-KR" altLang="en-US" sz="1089" dirty="0">
                <a:solidFill>
                  <a:prstClr val="black"/>
                </a:solidFill>
              </a:rPr>
              <a:t>표시창과 모드</a:t>
            </a:r>
            <a:r>
              <a:rPr lang="en-US" altLang="ko-KR" sz="1089" dirty="0">
                <a:solidFill>
                  <a:prstClr val="black"/>
                </a:solidFill>
              </a:rPr>
              <a:t>/</a:t>
            </a:r>
            <a:r>
              <a:rPr lang="ko-KR" altLang="en-US" sz="1089" dirty="0">
                <a:solidFill>
                  <a:prstClr val="black"/>
                </a:solidFill>
              </a:rPr>
              <a:t>채널 선택</a:t>
            </a:r>
            <a:r>
              <a:rPr lang="en-US" altLang="ko-KR" sz="1089" dirty="0">
                <a:solidFill>
                  <a:prstClr val="black"/>
                </a:solidFill>
              </a:rPr>
              <a:t>, </a:t>
            </a:r>
            <a:r>
              <a:rPr lang="ko-KR" altLang="en-US" sz="1089" dirty="0">
                <a:solidFill>
                  <a:prstClr val="black"/>
                </a:solidFill>
              </a:rPr>
              <a:t>채널 </a:t>
            </a:r>
            <a:r>
              <a:rPr lang="ko-KR" altLang="en-US" sz="1089" dirty="0" err="1">
                <a:solidFill>
                  <a:prstClr val="black"/>
                </a:solidFill>
              </a:rPr>
              <a:t>노브로</a:t>
            </a:r>
            <a:r>
              <a:rPr lang="ko-KR" altLang="en-US" sz="1089" dirty="0">
                <a:solidFill>
                  <a:prstClr val="black"/>
                </a:solidFill>
              </a:rPr>
              <a:t> 직관적 운용</a:t>
            </a:r>
          </a:p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ko-KR" altLang="en-US" sz="1089" dirty="0">
                <a:solidFill>
                  <a:prstClr val="black"/>
                </a:solidFill>
              </a:rPr>
              <a:t>채널별 </a:t>
            </a:r>
            <a:r>
              <a:rPr lang="en-US" altLang="ko-KR" sz="1089" dirty="0">
                <a:solidFill>
                  <a:prstClr val="black"/>
                </a:solidFill>
              </a:rPr>
              <a:t>A/B </a:t>
            </a:r>
            <a:r>
              <a:rPr lang="ko-KR" altLang="en-US" sz="1089" dirty="0" err="1">
                <a:solidFill>
                  <a:prstClr val="black"/>
                </a:solidFill>
              </a:rPr>
              <a:t>탭식</a:t>
            </a:r>
            <a:r>
              <a:rPr lang="ko-KR" altLang="en-US" sz="1089" dirty="0">
                <a:solidFill>
                  <a:prstClr val="black"/>
                </a:solidFill>
              </a:rPr>
              <a:t> 스피커 단자로 신속한 배선</a:t>
            </a: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430479" y="4195520"/>
            <a:ext cx="144075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FEATURE</a:t>
            </a:r>
            <a:endParaRPr lang="ko-KR" altLang="en-US" sz="1542" b="1" i="1" dirty="0"/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430481" y="5567548"/>
            <a:ext cx="184796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SPECIFICATION</a:t>
            </a:r>
            <a:endParaRPr lang="ko-KR" altLang="en-US" sz="1542" b="1" i="1" dirty="0"/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752889"/>
              </p:ext>
            </p:extLst>
          </p:nvPr>
        </p:nvGraphicFramePr>
        <p:xfrm>
          <a:off x="481428" y="5869443"/>
          <a:ext cx="5806638" cy="320848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68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7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48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세부내용</a:t>
                      </a:r>
                    </a:p>
                  </a:txBody>
                  <a:tcPr marL="82953" marR="82953" marT="41476" marB="4147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채널 수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+mj-ea"/>
                          <a:ea typeface="+mj-ea"/>
                        </a:rPr>
                        <a:t>4CH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227805456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마이크 입력 </a:t>
                      </a:r>
                      <a:r>
                        <a:rPr lang="en-US" altLang="ko-KR" sz="1050" dirty="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050" dirty="0">
                          <a:effectLst/>
                          <a:latin typeface="+mj-ea"/>
                          <a:ea typeface="+mj-ea"/>
                        </a:rPr>
                        <a:t>w/</a:t>
                      </a:r>
                      <a:r>
                        <a:rPr lang="en-US" sz="1050" dirty="0" err="1">
                          <a:effectLst/>
                          <a:latin typeface="+mj-ea"/>
                          <a:ea typeface="+mj-ea"/>
                        </a:rPr>
                        <a:t>PhantomPower</a:t>
                      </a:r>
                      <a:r>
                        <a:rPr lang="en-US" sz="1050" dirty="0"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2CH</a:t>
                      </a:r>
                      <a:endParaRPr lang="el-GR" sz="1050" b="0" kern="1200" dirty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820516724"/>
                  </a:ext>
                </a:extLst>
              </a:tr>
              <a:tr h="34741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입력 채널</a:t>
                      </a:r>
                      <a:endParaRPr lang="en-US" altLang="ko-KR" sz="105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Line Input(Unbalance, RCA) 3ch,</a:t>
                      </a:r>
                      <a:b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Optical 1ea, Coaxial 1ea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811262434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출력 채널</a:t>
                      </a:r>
                      <a:endParaRPr lang="en-US" sz="105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Line Output (Unbalance, RCA) 1ch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613788096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출력 파워 </a:t>
                      </a:r>
                      <a:r>
                        <a:rPr lang="en-US" altLang="ko-KR" sz="1050" dirty="0">
                          <a:effectLst/>
                          <a:latin typeface="+mj-ea"/>
                          <a:ea typeface="+mj-ea"/>
                        </a:rPr>
                        <a:t>(1</a:t>
                      </a:r>
                      <a:r>
                        <a:rPr lang="en-US" sz="1050" dirty="0">
                          <a:effectLst/>
                          <a:latin typeface="+mj-ea"/>
                          <a:ea typeface="+mj-ea"/>
                        </a:rPr>
                        <a:t>kHz THD 0.5%)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400W(100Wx4CH/4</a:t>
                      </a:r>
                      <a:r>
                        <a:rPr lang="el-GR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Ω)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971488736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altLang="ko-KR" sz="1050" dirty="0">
                          <a:effectLst/>
                          <a:latin typeface="+mj-ea"/>
                          <a:ea typeface="+mj-ea"/>
                        </a:rPr>
                        <a:t>AUX </a:t>
                      </a: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입력 감도 </a:t>
                      </a:r>
                      <a:r>
                        <a:rPr lang="en-US" altLang="ko-KR" sz="1050" dirty="0">
                          <a:effectLst/>
                          <a:latin typeface="+mj-ea"/>
                          <a:ea typeface="+mj-ea"/>
                        </a:rPr>
                        <a:t>/ </a:t>
                      </a: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임피던스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+mj-ea"/>
                          <a:ea typeface="+mj-ea"/>
                        </a:rPr>
                        <a:t>700 mV / 22 k</a:t>
                      </a:r>
                      <a:r>
                        <a:rPr lang="el-GR" sz="1050" b="0" dirty="0">
                          <a:effectLst/>
                          <a:latin typeface="+mj-ea"/>
                          <a:ea typeface="+mj-ea"/>
                        </a:rPr>
                        <a:t>Ω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763473016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주파수 응답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+mj-ea"/>
                          <a:ea typeface="+mj-ea"/>
                        </a:rPr>
                        <a:t>40 Hz – 20 kHz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369390639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톤 컨트롤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+mj-ea"/>
                          <a:ea typeface="+mj-ea"/>
                        </a:rPr>
                        <a:t>BASS/MID/TREBLE ±10 dB (100 Hz / 800 Hz / 10 kHz)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402991595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부스트 컨투어 </a:t>
                      </a:r>
                      <a:r>
                        <a:rPr lang="en-US" altLang="ko-KR" sz="105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볼륨 </a:t>
                      </a:r>
                      <a:r>
                        <a:rPr lang="en-US" altLang="ko-KR" sz="1050">
                          <a:effectLst/>
                          <a:latin typeface="+mj-ea"/>
                          <a:ea typeface="+mj-ea"/>
                        </a:rPr>
                        <a:t>-30 dB)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+mj-ea"/>
                          <a:ea typeface="+mj-ea"/>
                        </a:rPr>
                        <a:t>+6 dB (100 Hz) / +4 dB (10 kHz)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736119640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신호대잡음비 </a:t>
                      </a:r>
                      <a:r>
                        <a:rPr lang="en-US" altLang="ko-KR" sz="105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050">
                          <a:effectLst/>
                          <a:latin typeface="+mj-ea"/>
                          <a:ea typeface="+mj-ea"/>
                        </a:rPr>
                        <a:t>S/N)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+mj-ea"/>
                          <a:ea typeface="+mj-ea"/>
                        </a:rPr>
                        <a:t>80 dB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101006395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임피던스 </a:t>
                      </a:r>
                      <a:r>
                        <a:rPr lang="en-US" sz="1050">
                          <a:effectLst/>
                          <a:latin typeface="+mj-ea"/>
                          <a:ea typeface="+mj-ea"/>
                        </a:rPr>
                        <a:t>A,B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l-GR" sz="1050" b="0" dirty="0">
                          <a:effectLst/>
                          <a:latin typeface="+mj-ea"/>
                          <a:ea typeface="+mj-ea"/>
                        </a:rPr>
                        <a:t>4–16 Ω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임피던스 </a:t>
                      </a:r>
                      <a:r>
                        <a:rPr lang="en-US" sz="1050">
                          <a:effectLst/>
                          <a:latin typeface="+mj-ea"/>
                          <a:ea typeface="+mj-ea"/>
                        </a:rPr>
                        <a:t>A+B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l-GR" sz="1050" b="0">
                          <a:effectLst/>
                          <a:latin typeface="+mj-ea"/>
                          <a:ea typeface="+mj-ea"/>
                        </a:rPr>
                        <a:t>8–32 Ω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전원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+mj-ea"/>
                          <a:ea typeface="+mj-ea"/>
                        </a:rPr>
                        <a:t>AC 220 V / 60 Hz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소비전력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+mj-ea"/>
                          <a:ea typeface="+mj-ea"/>
                        </a:rPr>
                        <a:t>140 W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크기 </a:t>
                      </a:r>
                      <a:r>
                        <a:rPr lang="en-US" altLang="ko-KR" sz="105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050">
                          <a:effectLst/>
                          <a:latin typeface="+mj-ea"/>
                          <a:ea typeface="+mj-ea"/>
                        </a:rPr>
                        <a:t>W×H×D)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+mj-ea"/>
                          <a:ea typeface="+mj-ea"/>
                        </a:rPr>
                        <a:t>480 × 88 × 280 mm</a:t>
                      </a:r>
                      <a:endParaRPr lang="en-US" sz="105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무게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+mj-ea"/>
                          <a:ea typeface="+mj-ea"/>
                        </a:rPr>
                        <a:t>6 kg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8F7C4D9-CED3-835C-9B76-F7F32C56F7F0}"/>
              </a:ext>
            </a:extLst>
          </p:cNvPr>
          <p:cNvSpPr txBox="1"/>
          <p:nvPr/>
        </p:nvSpPr>
        <p:spPr>
          <a:xfrm>
            <a:off x="3400243" y="9302206"/>
            <a:ext cx="233168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en-US" altLang="ko-KR" sz="1050" b="1" dirty="0">
                <a:solidFill>
                  <a:schemeClr val="bg1"/>
                </a:solidFill>
                <a:latin typeface="+mj-lt"/>
              </a:rPr>
              <a:t>www.voatek.com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e-mail : voatek@naver.com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Tel : 031-8011-0388</a:t>
            </a:r>
          </a:p>
        </p:txBody>
      </p:sp>
      <p:pic>
        <p:nvPicPr>
          <p:cNvPr id="7" name="그림 6" descr="전자제품, 전자 공학, 기계, 전자 기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567498-27A8-9ACA-74C7-6881C1FC2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690" y="2112841"/>
            <a:ext cx="4395567" cy="997286"/>
          </a:xfrm>
          <a:prstGeom prst="rect">
            <a:avLst/>
          </a:prstGeom>
        </p:spPr>
      </p:pic>
      <p:pic>
        <p:nvPicPr>
          <p:cNvPr id="5" name="그림 4" descr="전자제품, 리시버, 전자 공학, 제어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41530A8-AC8B-DE52-A1C1-302907A6CE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0627" y="2916916"/>
            <a:ext cx="4016745" cy="117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8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971</TotalTime>
  <Words>264</Words>
  <Application>Microsoft Office PowerPoint</Application>
  <PresentationFormat>A4 용지(210x297mm)</PresentationFormat>
  <Paragraphs>47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ella Shin</dc:creator>
  <cp:lastModifiedBy>민경 신</cp:lastModifiedBy>
  <cp:revision>136</cp:revision>
  <cp:lastPrinted>2020-11-13T07:15:08Z</cp:lastPrinted>
  <dcterms:created xsi:type="dcterms:W3CDTF">2020-09-29T01:50:16Z</dcterms:created>
  <dcterms:modified xsi:type="dcterms:W3CDTF">2026-06-18T08:36:54Z</dcterms:modified>
</cp:coreProperties>
</file>