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60" r:id="rId2"/>
    <p:sldId id="261" r:id="rId3"/>
  </p:sldIdLst>
  <p:sldSz cx="6858000" cy="9906000" type="A4"/>
  <p:notesSz cx="7099300" cy="10234613"/>
  <p:defaultTextStyle>
    <a:defPPr>
      <a:defRPr lang="en-US"/>
    </a:defPPr>
    <a:lvl1pPr marL="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1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28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742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655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569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48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397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31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E1E1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248" y="11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5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2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4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5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69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4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90" y="9181395"/>
            <a:ext cx="2892138" cy="511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47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1361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</a:p>
          <a:p>
            <a:endParaRPr lang="ko-KR" altLang="en-US" sz="136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79" y="-5631"/>
            <a:ext cx="6858000" cy="9911633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3997532" y="9364769"/>
            <a:ext cx="2321469" cy="55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998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  <a:endParaRPr lang="en-US" altLang="ko-KR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TEL : 02-825-0300 FAX: 02-825-1141</a:t>
            </a:r>
          </a:p>
          <a:p>
            <a:endParaRPr lang="ko-KR" altLang="en-US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</p:txBody>
      </p: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51" y="9086912"/>
            <a:ext cx="1527298" cy="2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7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693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CI-094L</a:t>
            </a:r>
          </a:p>
        </p:txBody>
      </p:sp>
      <p:sp>
        <p:nvSpPr>
          <p:cNvPr id="15" name="제목 1"/>
          <p:cNvSpPr txBox="1"/>
          <p:nvPr/>
        </p:nvSpPr>
        <p:spPr>
          <a:xfrm>
            <a:off x="430479" y="3667800"/>
            <a:ext cx="1440758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542" b="1" i="1" dirty="0"/>
              <a:t>FEATURE</a:t>
            </a:r>
            <a:endParaRPr lang="ko-KR" altLang="en-US" sz="1542" b="1" i="1" dirty="0"/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D9FD7723-AECF-A579-F6B1-B15C1698EF43}"/>
              </a:ext>
            </a:extLst>
          </p:cNvPr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9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>
          <a:xfrm>
            <a:off x="481428" y="3917415"/>
            <a:ext cx="575056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600 × 337.5mm </a:t>
            </a:r>
            <a:r>
              <a:rPr lang="ko-KR" altLang="en-US" sz="1000" dirty="0" err="1">
                <a:latin typeface="맑은 고딕"/>
              </a:rPr>
              <a:t>다이캐스트</a:t>
            </a:r>
            <a:r>
              <a:rPr lang="ko-KR" altLang="en-US" sz="1000" dirty="0">
                <a:latin typeface="맑은 고딕"/>
              </a:rPr>
              <a:t> 알루미늄 캐비닛 적용</a:t>
            </a:r>
            <a:r>
              <a:rPr lang="en-US" altLang="ko-KR" sz="1000" dirty="0">
                <a:latin typeface="맑은 고딕"/>
              </a:rPr>
              <a:t>, </a:t>
            </a:r>
            <a:r>
              <a:rPr lang="ko-KR" altLang="en-US" sz="1000" dirty="0">
                <a:latin typeface="맑은 고딕"/>
              </a:rPr>
              <a:t>두께 </a:t>
            </a:r>
            <a:r>
              <a:rPr lang="en-US" altLang="ko-KR" sz="1000" dirty="0">
                <a:latin typeface="맑은 고딕"/>
              </a:rPr>
              <a:t>28mm</a:t>
            </a:r>
            <a:r>
              <a:rPr lang="ko-KR" altLang="en-US" sz="1000" dirty="0">
                <a:latin typeface="맑은 고딕"/>
              </a:rPr>
              <a:t>의 </a:t>
            </a:r>
            <a:r>
              <a:rPr lang="ko-KR" altLang="en-US" sz="1000" dirty="0" err="1">
                <a:latin typeface="맑은 고딕"/>
              </a:rPr>
              <a:t>초슬림</a:t>
            </a:r>
            <a:r>
              <a:rPr lang="ko-KR" altLang="en-US" sz="1000" dirty="0">
                <a:latin typeface="맑은 고딕"/>
              </a:rPr>
              <a:t> 디자인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0.94mm </a:t>
            </a:r>
            <a:r>
              <a:rPr lang="ko-KR" altLang="en-US" sz="1000" dirty="0">
                <a:latin typeface="맑은 고딕"/>
              </a:rPr>
              <a:t>픽셀 피치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16:9 </a:t>
            </a:r>
            <a:r>
              <a:rPr lang="ko-KR" altLang="en-US" sz="1000" dirty="0">
                <a:latin typeface="맑은 고딕"/>
              </a:rPr>
              <a:t>비율 캐비닛 설계</a:t>
            </a:r>
            <a:r>
              <a:rPr lang="en-US" altLang="ko-KR" sz="1000" dirty="0">
                <a:latin typeface="맑은 고딕"/>
              </a:rPr>
              <a:t>, 2K / 4K / 8K </a:t>
            </a:r>
            <a:r>
              <a:rPr lang="ko-KR" altLang="en-US" sz="1000" dirty="0">
                <a:latin typeface="맑은 고딕"/>
              </a:rPr>
              <a:t>해상도에 최적화된 구성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150 × 337.5mm </a:t>
            </a:r>
            <a:r>
              <a:rPr lang="ko-KR" altLang="en-US" sz="1000" dirty="0">
                <a:latin typeface="맑은 고딕"/>
              </a:rPr>
              <a:t>대형 모듈 적용으로 높은 평탄도 구현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170° </a:t>
            </a:r>
            <a:r>
              <a:rPr lang="ko-KR" altLang="en-US" sz="1000" dirty="0" err="1">
                <a:latin typeface="맑은 고딕"/>
              </a:rPr>
              <a:t>광시야각</a:t>
            </a:r>
            <a:r>
              <a:rPr lang="en-US" altLang="ko-KR" sz="1000" dirty="0">
                <a:latin typeface="맑은 고딕"/>
              </a:rPr>
              <a:t>, 10,000:1 </a:t>
            </a:r>
            <a:r>
              <a:rPr lang="ko-KR" altLang="en-US" sz="1000" dirty="0" err="1">
                <a:latin typeface="맑은 고딕"/>
              </a:rPr>
              <a:t>명암비</a:t>
            </a:r>
            <a:r>
              <a:rPr lang="en-US" altLang="ko-KR" sz="1000" dirty="0">
                <a:latin typeface="맑은 고딕"/>
              </a:rPr>
              <a:t>, ≥3840Hz </a:t>
            </a:r>
            <a:r>
              <a:rPr lang="ko-KR" altLang="en-US" sz="1000" dirty="0" err="1">
                <a:latin typeface="맑은 고딕"/>
              </a:rPr>
              <a:t>주사율</a:t>
            </a:r>
            <a:r>
              <a:rPr lang="en-US" altLang="ko-KR" sz="1000" dirty="0">
                <a:latin typeface="맑은 고딕"/>
              </a:rPr>
              <a:t>, ≥14bit </a:t>
            </a:r>
            <a:r>
              <a:rPr lang="ko-KR" altLang="en-US" sz="1000" dirty="0" err="1">
                <a:latin typeface="맑은 고딕"/>
              </a:rPr>
              <a:t>그레이스케일</a:t>
            </a:r>
            <a:r>
              <a:rPr lang="ko-KR" altLang="en-US" sz="1000" dirty="0">
                <a:latin typeface="맑은 고딕"/>
              </a:rPr>
              <a:t>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모듈 전면 </a:t>
            </a:r>
            <a:r>
              <a:rPr lang="en-US" altLang="ko-KR" sz="1000" dirty="0">
                <a:latin typeface="맑은 고딕"/>
              </a:rPr>
              <a:t>IP65, </a:t>
            </a:r>
            <a:r>
              <a:rPr lang="ko-KR" altLang="en-US" sz="1000" dirty="0">
                <a:latin typeface="맑은 고딕"/>
              </a:rPr>
              <a:t>방진</a:t>
            </a:r>
            <a:r>
              <a:rPr lang="en-US" altLang="ko-KR" sz="1000" dirty="0">
                <a:latin typeface="맑은 고딕"/>
              </a:rPr>
              <a:t>·</a:t>
            </a:r>
            <a:r>
              <a:rPr lang="ko-KR" altLang="en-US" sz="1000" dirty="0">
                <a:latin typeface="맑은 고딕"/>
              </a:rPr>
              <a:t>산화 방지</a:t>
            </a:r>
            <a:r>
              <a:rPr lang="en-US" altLang="ko-KR" sz="1000" dirty="0">
                <a:latin typeface="맑은 고딕"/>
              </a:rPr>
              <a:t>·</a:t>
            </a:r>
            <a:r>
              <a:rPr lang="ko-KR" altLang="en-US" sz="1000" dirty="0">
                <a:latin typeface="맑은 고딕"/>
              </a:rPr>
              <a:t>정전기 방지</a:t>
            </a:r>
            <a:r>
              <a:rPr lang="en-US" altLang="ko-KR" sz="1000" dirty="0">
                <a:latin typeface="맑은 고딕"/>
              </a:rPr>
              <a:t>·</a:t>
            </a:r>
            <a:r>
              <a:rPr lang="ko-KR" altLang="en-US" sz="1000" dirty="0">
                <a:latin typeface="맑은 고딕"/>
              </a:rPr>
              <a:t>충격 방지 설계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100% </a:t>
            </a:r>
            <a:r>
              <a:rPr lang="ko-KR" altLang="en-US" sz="1000" dirty="0">
                <a:latin typeface="맑은 고딕"/>
              </a:rPr>
              <a:t>전면 유지보수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벽면 브라켓 설치 또는 바퀴형 </a:t>
            </a:r>
            <a:r>
              <a:rPr lang="ko-KR" altLang="en-US" sz="1000" dirty="0" err="1">
                <a:latin typeface="맑은 고딕"/>
              </a:rPr>
              <a:t>스태킹</a:t>
            </a:r>
            <a:r>
              <a:rPr lang="ko-KR" altLang="en-US" sz="1000" dirty="0">
                <a:latin typeface="맑은 고딕"/>
              </a:rPr>
              <a:t> 프레임 설치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전원 공급장치 </a:t>
            </a:r>
            <a:r>
              <a:rPr lang="en-US" altLang="ko-KR" sz="1000" dirty="0">
                <a:latin typeface="맑은 고딕"/>
              </a:rPr>
              <a:t>/ </a:t>
            </a:r>
            <a:r>
              <a:rPr lang="ko-KR" altLang="en-US" sz="1000" dirty="0" err="1">
                <a:latin typeface="맑은 고딕"/>
              </a:rPr>
              <a:t>리시빙</a:t>
            </a:r>
            <a:r>
              <a:rPr lang="ko-KR" altLang="en-US" sz="1000" dirty="0">
                <a:latin typeface="맑은 고딕"/>
              </a:rPr>
              <a:t> 카드 이중화 옵션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전원 공급장치와 </a:t>
            </a:r>
            <a:r>
              <a:rPr lang="en-US" altLang="ko-KR" sz="1000" dirty="0">
                <a:latin typeface="맑은 고딕"/>
              </a:rPr>
              <a:t>HUB </a:t>
            </a:r>
            <a:r>
              <a:rPr lang="ko-KR" altLang="en-US" sz="1000" dirty="0">
                <a:latin typeface="맑은 고딕"/>
              </a:rPr>
              <a:t>일체형 </a:t>
            </a:r>
            <a:r>
              <a:rPr lang="en-US" altLang="ko-KR" sz="1000" dirty="0">
                <a:latin typeface="맑은 고딕"/>
              </a:rPr>
              <a:t>2-in-1 </a:t>
            </a:r>
            <a:r>
              <a:rPr lang="ko-KR" altLang="en-US" sz="1000" dirty="0">
                <a:latin typeface="맑은 고딕"/>
              </a:rPr>
              <a:t>구조</a:t>
            </a:r>
          </a:p>
        </p:txBody>
      </p:sp>
      <p:sp>
        <p:nvSpPr>
          <p:cNvPr id="35" name="제목 1"/>
          <p:cNvSpPr txBox="1"/>
          <p:nvPr/>
        </p:nvSpPr>
        <p:spPr>
          <a:xfrm>
            <a:off x="430481" y="5517346"/>
            <a:ext cx="2189430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 dirty="0">
                <a:latin typeface="Calibri Light"/>
                <a:cs typeface="Calibri Light"/>
              </a:rPr>
              <a:t>SPECIFICATION</a:t>
            </a:r>
            <a:r>
              <a:rPr lang="ko-KR" altLang="en-US" sz="1542" b="1" i="1" dirty="0">
                <a:latin typeface="Calibri Light"/>
                <a:cs typeface="Calibri Light"/>
              </a:rPr>
              <a:t> </a:t>
            </a:r>
            <a:r>
              <a:rPr lang="en-US" altLang="ko-KR" sz="1542" b="1" i="1" dirty="0">
                <a:latin typeface="Calibri Light"/>
                <a:cs typeface="Calibri Light"/>
              </a:rPr>
              <a:t>(Module)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892565"/>
              </p:ext>
            </p:extLst>
          </p:nvPr>
        </p:nvGraphicFramePr>
        <p:xfrm>
          <a:off x="481428" y="5840384"/>
          <a:ext cx="5862491" cy="332961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0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2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692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Pixel Pitch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0.9375mm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Pixel Configuration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COB 1R1G1B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79399544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Density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1,137,778 pixels/㎡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 err="1">
                          <a:latin typeface="맑은 고딕"/>
                        </a:rPr>
                        <a:t>Backshell</a:t>
                      </a:r>
                      <a:r>
                        <a:rPr lang="en-US" altLang="ko-KR" sz="1000" dirty="0">
                          <a:latin typeface="맑은 고딕"/>
                        </a:rPr>
                        <a:t> Material</a:t>
                      </a:r>
                    </a:p>
                  </a:txBody>
                  <a:tcPr marL="28575" marR="28575" marT="0" marB="0" anchor="ctr"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No </a:t>
                      </a:r>
                      <a:r>
                        <a:rPr lang="en-US" altLang="ko-KR" sz="1000" dirty="0" err="1">
                          <a:latin typeface="맑은 고딕"/>
                        </a:rPr>
                        <a:t>Backshell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56985718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Module Resolution (L</a:t>
                      </a:r>
                      <a:r>
                        <a:rPr lang="en-US" altLang="ko-KR" sz="1000" dirty="0">
                          <a:effectLst/>
                          <a:latin typeface="맑은 고딕"/>
                        </a:rPr>
                        <a:t>×H)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160 × 360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Module Dimension (L×H</a:t>
                      </a:r>
                      <a:r>
                        <a:rPr lang="en-US" altLang="ko-KR" sz="1000" dirty="0">
                          <a:effectLst/>
                          <a:latin typeface="맑은 고딕"/>
                        </a:rPr>
                        <a:t>)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150 × 337.5 mm</a:t>
                      </a:r>
                    </a:p>
                  </a:txBody>
                  <a:tcPr marL="28575" marR="28575" marT="0" marB="0" anchor="ctr"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Cabinet Resolution  (L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640 × 360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Cabinet Dimension  (L×H×D)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ja-JP" sz="1000" dirty="0">
                          <a:effectLst/>
                          <a:latin typeface="맑은 고딕"/>
                          <a:ea typeface="맑은 고딕"/>
                        </a:rPr>
                        <a:t>600 × 337.5 × 28 mm</a:t>
                      </a:r>
                      <a:endParaRPr lang="ja-JP" altLang="en-US" sz="1000" dirty="0"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Cabinet Material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Die-cast aluminum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Cabinet Weight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≈3.78kg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9EEB9E47-340B-4C6F-899C-51D56296B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  <p:pic>
        <p:nvPicPr>
          <p:cNvPr id="5" name="picture 662">
            <a:extLst>
              <a:ext uri="{FF2B5EF4-FFF2-40B4-BE49-F238E27FC236}">
                <a16:creationId xmlns:a16="http://schemas.microsoft.com/office/drawing/2014/main" id="{46056DF0-0378-E287-32E1-6B14814CA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966418" y="1678999"/>
            <a:ext cx="2780580" cy="196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8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CI-094L</a:t>
            </a:r>
          </a:p>
          <a:p>
            <a:pPr lvl="0">
              <a:defRPr/>
            </a:pPr>
            <a:endParaRPr lang="en-US" altLang="ko-KR" sz="2000" b="1" dirty="0">
              <a:latin typeface="+mj-ea"/>
            </a:endParaRPr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ts val="900"/>
              </a:lnSpc>
              <a:defRPr/>
            </a:pPr>
            <a:r>
              <a:rPr lang="en-US" altLang="ko-KR" sz="1050" b="1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725370"/>
              </p:ext>
            </p:extLst>
          </p:nvPr>
        </p:nvGraphicFramePr>
        <p:xfrm>
          <a:off x="481428" y="2059422"/>
          <a:ext cx="5862491" cy="683254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1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1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06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Brightness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0-600cd/㎡ adjustable, max brightness ≥1200 cd/㎡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Viewing Angle (</a:t>
                      </a:r>
                      <a:r>
                        <a:rPr lang="en-US" altLang="ko-KR" sz="1000" dirty="0" err="1">
                          <a:effectLst/>
                          <a:latin typeface="+mn-ea"/>
                          <a:ea typeface="+mn-ea"/>
                        </a:rPr>
                        <a:t>Horizontal×Vertical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160° × 160° (±10°)</a:t>
                      </a:r>
                    </a:p>
                  </a:txBody>
                  <a:tcPr marL="28575" marR="28575" marT="0" marB="0" anchor="ctr"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Single Point Color Correction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Standard Configuration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Single Point Brightness Correction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Standard Configuration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62897758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Driver IC</a:t>
                      </a:r>
                    </a:p>
                  </a:txBody>
                  <a:tcPr marL="28575" marR="28575" marT="0" marB="0" anchor="ctr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Constant Current Drive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Scanning Method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1/60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Gray Grade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14bit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12638601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Maximum Current (A)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Operation Power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AC 100-240V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Supply Voltage (V)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DC 4.2V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Max. Power Consumption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350W/㎡</a:t>
                      </a:r>
                      <a:endParaRPr lang="ko-KR" altLang="en-US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Avg. Power Consumption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150W/㎡</a:t>
                      </a:r>
                      <a:endParaRPr lang="ko-KR" altLang="en-US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Frame Frequency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50-60Hz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Screen Refresh Frequency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algn="l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≥3840Hz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Contrast Ratio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≥10000:1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Chromatic Uniformity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±0.003Cx, Cy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Color Temperature</a:t>
                      </a:r>
                    </a:p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/Luminance  Uniformity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3000-18000K adjustable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；≥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98%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Working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-20℃~+50 ℃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36380198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Working Humidity Range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10-95%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8595583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Storage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-40℃~+70 ℃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29095831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Storage Humidity Range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10-95%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64608230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Lifetime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100,000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17664641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MTBF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10,000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64437593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Protection Grade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IP65 (Module Face)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97689777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Installation methods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Front or Back Installation 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35911408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Maintenance method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Front maintenance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421867043"/>
                  </a:ext>
                </a:extLst>
              </a:tr>
            </a:tbl>
          </a:graphicData>
        </a:graphic>
      </p:graphicFrame>
      <p:sp>
        <p:nvSpPr>
          <p:cNvPr id="43" name="제목 1"/>
          <p:cNvSpPr txBox="1"/>
          <p:nvPr/>
        </p:nvSpPr>
        <p:spPr>
          <a:xfrm>
            <a:off x="430481" y="1702728"/>
            <a:ext cx="2683651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>
                <a:latin typeface="Calibri Light"/>
                <a:cs typeface="Calibri Light"/>
              </a:rPr>
              <a:t>SPECIFICATION (Electricity)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7663F8C-DFDA-BC94-3115-6676DD25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45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395</Words>
  <Application>Microsoft Office PowerPoint</Application>
  <PresentationFormat>A4 용지(210x297mm)</PresentationFormat>
  <Paragraphs>102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ella Shin</dc:creator>
  <cp:lastModifiedBy>다인 송</cp:lastModifiedBy>
  <cp:revision>134</cp:revision>
  <dcterms:created xsi:type="dcterms:W3CDTF">2020-09-29T01:50:16Z</dcterms:created>
  <dcterms:modified xsi:type="dcterms:W3CDTF">2026-09-17T02:46:08Z</dcterms:modified>
  <cp:version/>
</cp:coreProperties>
</file>