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4" r:id="rId1"/>
  </p:sldMasterIdLst>
  <p:sldIdLst>
    <p:sldId id="260" r:id="rId2"/>
    <p:sldId id="261" r:id="rId3"/>
  </p:sldIdLst>
  <p:sldSz cx="6858000" cy="9906000" type="A4"/>
  <p:notesSz cx="7099300" cy="10234613"/>
  <p:defaultTextStyle>
    <a:defPPr>
      <a:defRPr lang="en-US"/>
    </a:defPPr>
    <a:lvl1pPr marL="0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1pPr>
    <a:lvl2pPr marL="419913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2pPr>
    <a:lvl3pPr marL="839828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3pPr>
    <a:lvl4pPr marL="1259742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4pPr>
    <a:lvl5pPr marL="1679655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5pPr>
    <a:lvl6pPr marL="2099569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6pPr>
    <a:lvl7pPr marL="2519483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7pPr>
    <a:lvl8pPr marL="2939397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8pPr>
    <a:lvl9pPr marL="3359310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ACF4677E-8BD2-47ae-8A1F-98590045965D">
      <hp:hncThemeShow xmlns:hp="http://schemas.haansoft.com/office/presentation/8.0" xmlns:dsp="http://schemas.microsoft.com/office/drawing/2008/diagram" xmlns:dgm="http://schemas.openxmlformats.org/drawingml/2006/diagram" xmlns:c="http://schemas.openxmlformats.org/drawingml/2006/chart" xmlns="" themeShowType="1" themeSkinType="1" themeTransitionType="1" useThemeTransition="1" byMouseClick="1" attrType="1" dur="200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386" y="120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2212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0841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19571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10/16/2026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40288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10/16/2026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245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10/16/2026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685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10/16/2026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1652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10/16/2026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6436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25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10/16/2026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1690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94417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10/16/2026</a:t>
            </a:fld>
            <a:endParaRPr 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471490" y="9181395"/>
            <a:ext cx="2892138" cy="5111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147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361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서울시 동작구 상도로 </a:t>
            </a:r>
            <a:r>
              <a:rPr lang="en-US" altLang="ko-KR" sz="1361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17 </a:t>
            </a:r>
            <a:r>
              <a:rPr lang="ko-KR" altLang="en-US" sz="1361" b="0" i="0" kern="120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동화빌딩</a:t>
            </a:r>
          </a:p>
          <a:p>
            <a:endParaRPr lang="ko-KR" altLang="en-US" sz="136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4" name="그림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4079" y="-5631"/>
            <a:ext cx="6858000" cy="9911633"/>
          </a:xfrm>
          <a:prstGeom prst="rect">
            <a:avLst/>
          </a:prstGeom>
        </p:spPr>
      </p:pic>
      <p:sp>
        <p:nvSpPr>
          <p:cNvPr id="15" name="TextBox 14"/>
          <p:cNvSpPr txBox="1"/>
          <p:nvPr userDrawn="1"/>
        </p:nvSpPr>
        <p:spPr>
          <a:xfrm>
            <a:off x="3997532" y="9364769"/>
            <a:ext cx="2321469" cy="5530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98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서울시 동작구 상도로 </a:t>
            </a:r>
            <a:r>
              <a:rPr lang="en-US" altLang="ko-KR" sz="998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17 </a:t>
            </a:r>
            <a:r>
              <a:rPr lang="ko-KR" altLang="en-US" sz="998" b="0" i="0" kern="120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동화빌딩</a:t>
            </a:r>
            <a:endParaRPr lang="en-US" altLang="ko-KR" sz="998" b="0" i="0" kern="1200" dirty="0">
              <a:solidFill>
                <a:schemeClr val="bg1"/>
              </a:solidFill>
              <a:effectLst/>
              <a:latin typeface="+mj-lt"/>
              <a:ea typeface="+mn-ea"/>
              <a:cs typeface="+mn-cs"/>
            </a:endParaRPr>
          </a:p>
          <a:p>
            <a:r>
              <a:rPr lang="en-US" altLang="ko-KR" sz="998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TEL : 02-825-0300 FAX: 02-825-1141</a:t>
            </a:r>
          </a:p>
          <a:p>
            <a:endParaRPr lang="ko-KR" altLang="en-US" sz="998" b="0" i="0" kern="1200" dirty="0">
              <a:solidFill>
                <a:schemeClr val="bg1"/>
              </a:solidFill>
              <a:effectLst/>
              <a:latin typeface="+mj-lt"/>
              <a:ea typeface="+mn-ea"/>
              <a:cs typeface="+mn-cs"/>
            </a:endParaRPr>
          </a:p>
        </p:txBody>
      </p:sp>
      <p:pic>
        <p:nvPicPr>
          <p:cNvPr id="17" name="그림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351" y="9086912"/>
            <a:ext cx="1527298" cy="236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528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10/16/2026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6377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693" r:id="rId12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 flipV="1">
            <a:off x="295480" y="828073"/>
            <a:ext cx="6312088" cy="6229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00"/>
          </a:p>
        </p:txBody>
      </p:sp>
      <p:sp>
        <p:nvSpPr>
          <p:cNvPr id="10" name="제목 1"/>
          <p:cNvSpPr txBox="1"/>
          <p:nvPr/>
        </p:nvSpPr>
        <p:spPr>
          <a:xfrm>
            <a:off x="295480" y="918342"/>
            <a:ext cx="2447720" cy="339449"/>
          </a:xfrm>
          <a:prstGeom prst="rect">
            <a:avLst/>
          </a:prstGeom>
        </p:spPr>
        <p:txBody>
          <a:bodyPr vert="horz" lIns="82953" tIns="41476" rIns="82953" bIns="41476" anchor="t">
            <a:no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2000" b="1" dirty="0">
                <a:latin typeface="+mj-ea"/>
              </a:rPr>
              <a:t>SI-154L</a:t>
            </a:r>
          </a:p>
        </p:txBody>
      </p:sp>
      <p:sp>
        <p:nvSpPr>
          <p:cNvPr id="15" name="제목 1"/>
          <p:cNvSpPr txBox="1"/>
          <p:nvPr/>
        </p:nvSpPr>
        <p:spPr>
          <a:xfrm>
            <a:off x="430479" y="3782989"/>
            <a:ext cx="1440758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1542" b="1" i="1"/>
              <a:t>FEATURE</a:t>
            </a:r>
            <a:endParaRPr lang="ko-KR" altLang="en-US" sz="1542" b="1" i="1"/>
          </a:p>
        </p:txBody>
      </p:sp>
      <p:sp>
        <p:nvSpPr>
          <p:cNvPr id="23" name="제목 1"/>
          <p:cNvSpPr txBox="1"/>
          <p:nvPr/>
        </p:nvSpPr>
        <p:spPr>
          <a:xfrm>
            <a:off x="296521" y="1218231"/>
            <a:ext cx="2975505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1300" b="1" i="1">
                <a:solidFill>
                  <a:schemeClr val="bg1">
                    <a:lumMod val="65000"/>
                  </a:schemeClr>
                </a:solidFill>
              </a:rPr>
              <a:t>Professional </a:t>
            </a:r>
            <a:r>
              <a:rPr lang="ko-KR" altLang="en-US" sz="1300" b="1" i="1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altLang="ko-KR" sz="1300" b="1" i="1">
                <a:solidFill>
                  <a:schemeClr val="bg1">
                    <a:lumMod val="65000"/>
                  </a:schemeClr>
                </a:solidFill>
              </a:rPr>
              <a:t>LED Display System</a:t>
            </a:r>
          </a:p>
        </p:txBody>
      </p:sp>
      <p:sp>
        <p:nvSpPr>
          <p:cNvPr id="28" name="직사각형 27"/>
          <p:cNvSpPr/>
          <p:nvPr/>
        </p:nvSpPr>
        <p:spPr>
          <a:xfrm>
            <a:off x="295480" y="470583"/>
            <a:ext cx="6312088" cy="357490"/>
          </a:xfrm>
          <a:prstGeom prst="rect">
            <a:avLst/>
          </a:prstGeom>
          <a:solidFill>
            <a:srgbClr val="0D10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00"/>
          </a:p>
        </p:txBody>
      </p:sp>
      <p:sp>
        <p:nvSpPr>
          <p:cNvPr id="29" name="직사각형 28"/>
          <p:cNvSpPr/>
          <p:nvPr/>
        </p:nvSpPr>
        <p:spPr>
          <a:xfrm>
            <a:off x="308042" y="478489"/>
            <a:ext cx="214559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ko-KR" sz="1500" b="1">
                <a:solidFill>
                  <a:schemeClr val="bg1"/>
                </a:solidFill>
              </a:rPr>
              <a:t>Indoor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Fixed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LED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Display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1" y="9195977"/>
            <a:ext cx="6857999" cy="53606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0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3864" y="9173970"/>
            <a:ext cx="646598" cy="536020"/>
          </a:xfrm>
          <a:prstGeom prst="rect">
            <a:avLst/>
          </a:prstGeom>
        </p:spPr>
      </p:pic>
      <p:sp>
        <p:nvSpPr>
          <p:cNvPr id="2" name="TextBox 3">
            <a:extLst>
              <a:ext uri="{FF2B5EF4-FFF2-40B4-BE49-F238E27FC236}">
                <a16:creationId xmlns:a16="http://schemas.microsoft.com/office/drawing/2014/main" id="{D9FD7723-AECF-A579-F6B1-B15C1698EF43}"/>
              </a:ext>
            </a:extLst>
          </p:cNvPr>
          <p:cNvSpPr txBox="1"/>
          <p:nvPr/>
        </p:nvSpPr>
        <p:spPr>
          <a:xfrm>
            <a:off x="3519445" y="9311128"/>
            <a:ext cx="2331683" cy="4404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9913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39828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9742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79655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99569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9483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39397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59310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900"/>
              </a:lnSpc>
            </a:pPr>
            <a:r>
              <a:rPr lang="en-US" altLang="ko-KR" sz="1050" b="1" dirty="0">
                <a:solidFill>
                  <a:schemeClr val="bg1"/>
                </a:solidFill>
                <a:latin typeface="+mj-lt"/>
              </a:rPr>
              <a:t>www.voatek.com</a:t>
            </a:r>
          </a:p>
          <a:p>
            <a:pPr algn="r">
              <a:lnSpc>
                <a:spcPts val="900"/>
              </a:lnSpc>
            </a:pPr>
            <a:r>
              <a:rPr lang="en-US" altLang="ko-KR" sz="907" dirty="0">
                <a:solidFill>
                  <a:schemeClr val="bg1"/>
                </a:solidFill>
                <a:latin typeface="+mj-lt"/>
              </a:rPr>
              <a:t>e-mail : voatek@naver.com</a:t>
            </a:r>
          </a:p>
          <a:p>
            <a:pPr algn="r">
              <a:lnSpc>
                <a:spcPts val="900"/>
              </a:lnSpc>
            </a:pPr>
            <a:r>
              <a:rPr lang="en-US" altLang="ko-KR" sz="907" dirty="0">
                <a:solidFill>
                  <a:schemeClr val="bg1"/>
                </a:solidFill>
                <a:latin typeface="+mj-lt"/>
              </a:rPr>
              <a:t>Tel : 031-8011-0388</a:t>
            </a: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>
          <a:xfrm>
            <a:off x="481428" y="4032604"/>
            <a:ext cx="5750560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lvl="0" indent="-171450">
              <a:buFont typeface="Arial"/>
              <a:buChar char="•"/>
              <a:defRPr/>
            </a:pPr>
            <a:r>
              <a:rPr lang="en-US" altLang="ko-KR" sz="1000" dirty="0">
                <a:latin typeface="맑은 고딕"/>
              </a:rPr>
              <a:t>1.54mm </a:t>
            </a:r>
            <a:r>
              <a:rPr lang="ko-KR" altLang="en-US" sz="1000" dirty="0">
                <a:latin typeface="맑은 고딕"/>
              </a:rPr>
              <a:t>미세 픽셀 피치 적용으로 정밀하고 선명한 화면 구현 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en-US" altLang="ko-KR" sz="1000" dirty="0">
                <a:latin typeface="맑은 고딕"/>
              </a:rPr>
              <a:t>SMD1212 LED </a:t>
            </a:r>
            <a:r>
              <a:rPr lang="ko-KR" altLang="en-US" sz="1000" dirty="0">
                <a:latin typeface="맑은 고딕"/>
              </a:rPr>
              <a:t>패키지 적용 및 ㎡당 </a:t>
            </a:r>
            <a:r>
              <a:rPr lang="en-US" altLang="ko-KR" sz="1000" dirty="0">
                <a:latin typeface="맑은 고딕"/>
              </a:rPr>
              <a:t>422,500</a:t>
            </a:r>
            <a:r>
              <a:rPr lang="ko-KR" altLang="en-US" sz="1000" dirty="0">
                <a:latin typeface="맑은 고딕"/>
              </a:rPr>
              <a:t>픽셀의 고밀도 디스플레이 구성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ko-KR" altLang="en-US" sz="1000" dirty="0" err="1">
                <a:latin typeface="맑은 고딕"/>
              </a:rPr>
              <a:t>다이캐스트</a:t>
            </a:r>
            <a:r>
              <a:rPr lang="ko-KR" altLang="en-US" sz="1000" dirty="0">
                <a:latin typeface="맑은 고딕"/>
              </a:rPr>
              <a:t> 알루미늄 캐비닛 적용으로 견고하면서도 안정적인 구조</a:t>
            </a:r>
            <a:endParaRPr lang="en-US" altLang="ko-KR" sz="1000" dirty="0">
              <a:latin typeface="맑은 고딕"/>
            </a:endParaRPr>
          </a:p>
          <a:p>
            <a:pPr marL="171450" lvl="0" indent="-171450">
              <a:buFont typeface="Arial"/>
              <a:buChar char="•"/>
              <a:defRPr/>
            </a:pPr>
            <a:r>
              <a:rPr lang="en-US" altLang="ko-KR" sz="1000" dirty="0">
                <a:latin typeface="맑은 고딕"/>
              </a:rPr>
              <a:t>400~600cd/㎡ </a:t>
            </a:r>
            <a:r>
              <a:rPr lang="ko-KR" altLang="en-US" sz="1000" dirty="0">
                <a:latin typeface="맑은 고딕"/>
              </a:rPr>
              <a:t>밝기와 수평 </a:t>
            </a:r>
            <a:r>
              <a:rPr lang="en-US" altLang="ko-KR" sz="1000" dirty="0">
                <a:latin typeface="맑은 고딕"/>
              </a:rPr>
              <a:t>140° / </a:t>
            </a:r>
            <a:r>
              <a:rPr lang="ko-KR" altLang="en-US" sz="1000" dirty="0">
                <a:latin typeface="맑은 고딕"/>
              </a:rPr>
              <a:t>수직 </a:t>
            </a:r>
            <a:r>
              <a:rPr lang="en-US" altLang="ko-KR" sz="1000" dirty="0">
                <a:latin typeface="맑은 고딕"/>
              </a:rPr>
              <a:t>120° </a:t>
            </a:r>
            <a:r>
              <a:rPr lang="ko-KR" altLang="en-US" sz="1000" dirty="0">
                <a:latin typeface="맑은 고딕"/>
              </a:rPr>
              <a:t>의 넓은 </a:t>
            </a:r>
            <a:r>
              <a:rPr lang="ko-KR" altLang="en-US" sz="1000" dirty="0" err="1">
                <a:latin typeface="맑은 고딕"/>
              </a:rPr>
              <a:t>시야각</a:t>
            </a:r>
            <a:r>
              <a:rPr lang="ko-KR" altLang="en-US" sz="1000" dirty="0">
                <a:latin typeface="맑은 고딕"/>
              </a:rPr>
              <a:t> 지원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en-US" altLang="ko-KR" sz="1000" dirty="0">
                <a:latin typeface="맑은 고딕"/>
              </a:rPr>
              <a:t>12~14bit </a:t>
            </a:r>
            <a:r>
              <a:rPr lang="ko-KR" altLang="en-US" sz="1000" dirty="0" err="1">
                <a:latin typeface="맑은 고딕"/>
              </a:rPr>
              <a:t>그레이스케일</a:t>
            </a:r>
            <a:r>
              <a:rPr lang="ko-KR" altLang="en-US" sz="1000" dirty="0">
                <a:latin typeface="맑은 고딕"/>
              </a:rPr>
              <a:t> 및 최대 </a:t>
            </a:r>
            <a:r>
              <a:rPr lang="en-US" altLang="ko-KR" sz="1000" dirty="0">
                <a:latin typeface="맑은 고딕"/>
              </a:rPr>
              <a:t>4.4</a:t>
            </a:r>
            <a:r>
              <a:rPr lang="ko-KR" altLang="en-US" sz="1000" dirty="0">
                <a:latin typeface="맑은 고딕"/>
              </a:rPr>
              <a:t>조 색상 표현 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ko-KR" altLang="en-US" sz="1000" dirty="0">
                <a:latin typeface="맑은 고딕"/>
              </a:rPr>
              <a:t>소프트웨어 또는 센서를 통한 </a:t>
            </a:r>
            <a:r>
              <a:rPr lang="en-US" altLang="ko-KR" sz="1000" dirty="0">
                <a:latin typeface="맑은 고딕"/>
              </a:rPr>
              <a:t>100</a:t>
            </a:r>
            <a:r>
              <a:rPr lang="ko-KR" altLang="en-US" sz="1000" dirty="0">
                <a:latin typeface="맑은 고딕"/>
              </a:rPr>
              <a:t>단계 밝기 조절 및 </a:t>
            </a:r>
            <a:r>
              <a:rPr lang="en-US" altLang="ko-KR" sz="1000" dirty="0">
                <a:latin typeface="맑은 고딕"/>
              </a:rPr>
              <a:t>3000~10000K </a:t>
            </a:r>
            <a:r>
              <a:rPr lang="ko-KR" altLang="en-US" sz="1000" dirty="0">
                <a:latin typeface="맑은 고딕"/>
              </a:rPr>
              <a:t>색온도 조절 지원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ko-KR" altLang="en-US" sz="1000" dirty="0">
                <a:latin typeface="맑은 고딕"/>
              </a:rPr>
              <a:t>이더넷 최대 </a:t>
            </a:r>
            <a:r>
              <a:rPr lang="en-US" altLang="ko-KR" sz="1000" dirty="0">
                <a:latin typeface="맑은 고딕"/>
              </a:rPr>
              <a:t>100m, </a:t>
            </a:r>
            <a:r>
              <a:rPr lang="ko-KR" altLang="en-US" sz="1000" dirty="0">
                <a:latin typeface="맑은 고딕"/>
              </a:rPr>
              <a:t>광케이블 최대 </a:t>
            </a:r>
            <a:r>
              <a:rPr lang="en-US" altLang="ko-KR" sz="1000" dirty="0">
                <a:latin typeface="맑은 고딕"/>
              </a:rPr>
              <a:t>20km </a:t>
            </a:r>
            <a:r>
              <a:rPr lang="ko-KR" altLang="en-US" sz="1000" dirty="0">
                <a:latin typeface="맑은 고딕"/>
              </a:rPr>
              <a:t>제어 거리 지원 </a:t>
            </a:r>
          </a:p>
        </p:txBody>
      </p:sp>
      <p:pic>
        <p:nvPicPr>
          <p:cNvPr id="32" name="그림 31"/>
          <p:cNvPicPr>
            <a:picLocks noChangeAspect="1"/>
          </p:cNvPicPr>
          <p:nvPr/>
        </p:nvPicPr>
        <p:blipFill rotWithShape="1">
          <a:blip r:embed="rId3"/>
          <a:srcRect t="9750" r="3890" b="4880"/>
          <a:stretch>
            <a:fillRect/>
          </a:stretch>
        </p:blipFill>
        <p:spPr>
          <a:xfrm>
            <a:off x="959706" y="1709337"/>
            <a:ext cx="2135546" cy="1786772"/>
          </a:xfrm>
          <a:prstGeom prst="rect">
            <a:avLst/>
          </a:prstGeom>
        </p:spPr>
      </p:pic>
      <p:pic>
        <p:nvPicPr>
          <p:cNvPr id="33" name="그림 32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3184368" y="1754216"/>
            <a:ext cx="2318901" cy="1751338"/>
          </a:xfrm>
          <a:prstGeom prst="rect">
            <a:avLst/>
          </a:prstGeom>
        </p:spPr>
      </p:pic>
      <p:sp>
        <p:nvSpPr>
          <p:cNvPr id="35" name="제목 1"/>
          <p:cNvSpPr txBox="1"/>
          <p:nvPr/>
        </p:nvSpPr>
        <p:spPr>
          <a:xfrm>
            <a:off x="430481" y="5304902"/>
            <a:ext cx="2189430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/>
          <a:p>
            <a:pPr lvl="0">
              <a:defRPr/>
            </a:pPr>
            <a:r>
              <a:rPr lang="en-US" altLang="ko-KR" sz="1542" b="1" i="1" dirty="0">
                <a:latin typeface="Calibri Light"/>
                <a:cs typeface="Calibri Light"/>
              </a:rPr>
              <a:t>SPECIFICATION</a:t>
            </a:r>
            <a:r>
              <a:rPr lang="ko-KR" altLang="en-US" sz="1542" b="1" i="1" dirty="0">
                <a:latin typeface="Calibri Light"/>
                <a:cs typeface="Calibri Light"/>
              </a:rPr>
              <a:t> </a:t>
            </a:r>
            <a:r>
              <a:rPr lang="en-US" altLang="ko-KR" sz="1542" b="1" i="1" dirty="0">
                <a:latin typeface="Calibri Light"/>
                <a:cs typeface="Calibri Light"/>
              </a:rPr>
              <a:t>(Module)</a:t>
            </a:r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642418"/>
              </p:ext>
            </p:extLst>
          </p:nvPr>
        </p:nvGraphicFramePr>
        <p:xfrm>
          <a:off x="481428" y="5627940"/>
          <a:ext cx="5862491" cy="340684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2703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921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9713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ko-KR" altLang="en-US" sz="1000" dirty="0">
                          <a:latin typeface="맑은 고딕"/>
                        </a:rPr>
                        <a:t>항목</a:t>
                      </a:r>
                    </a:p>
                  </a:txBody>
                  <a:tcPr marL="82953" marR="82953" marT="41476" marB="41476" anchor="ctr"/>
                </a:tc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ko-KR" altLang="en-US" sz="1000">
                          <a:latin typeface="맑은 고딕"/>
                        </a:rPr>
                        <a:t>세부내용</a:t>
                      </a:r>
                    </a:p>
                  </a:txBody>
                  <a:tcPr marL="82953" marR="82953" marT="41476" marB="41476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맑은 고딕"/>
                        </a:rPr>
                        <a:t>Pixel Pitch</a:t>
                      </a:r>
                      <a:endParaRPr lang="en-US" altLang="ko-KR" sz="1000" dirty="0">
                        <a:latin typeface="맑은 고딕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맑은 고딕"/>
                        </a:rPr>
                        <a:t> 1.54mm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맑은 고딕"/>
                        </a:rPr>
                        <a:t>Pixel Configuration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맑은 고딕"/>
                        </a:rPr>
                        <a:t>SMD1212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맑은 고딕"/>
                        </a:rPr>
                        <a:t>Density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맑은 고딕"/>
                        </a:rPr>
                        <a:t>422500pixels/㎡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맑은 고딕"/>
                        </a:rPr>
                        <a:t>Module Resolution (L</a:t>
                      </a:r>
                      <a:r>
                        <a:rPr lang="en-US" altLang="ko-KR" sz="1000">
                          <a:effectLst/>
                          <a:latin typeface="맑은 고딕"/>
                        </a:rPr>
                        <a:t>×H)</a:t>
                      </a:r>
                      <a:endParaRPr lang="en-US" altLang="ko-KR" sz="1000">
                        <a:latin typeface="맑은 고딕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맑은 고딕"/>
                        </a:rPr>
                        <a:t>208 × 104 pixel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맑은 고딕"/>
                        </a:rPr>
                        <a:t>Module Dimension (L×H</a:t>
                      </a:r>
                      <a:r>
                        <a:rPr lang="en-US" altLang="ko-KR" sz="1000" dirty="0">
                          <a:effectLst/>
                          <a:latin typeface="맑은 고딕"/>
                        </a:rPr>
                        <a:t>×D)</a:t>
                      </a:r>
                      <a:endParaRPr lang="en-US" altLang="ko-KR" sz="1000" dirty="0">
                        <a:latin typeface="맑은 고딕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맑은 고딕"/>
                        </a:rPr>
                        <a:t>320 × 160 ×17 mm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effectLst/>
                          <a:latin typeface="+mn-ea"/>
                          <a:ea typeface="+mn-ea"/>
                        </a:rPr>
                        <a:t>Module Quantity in a Cabinet 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(L</a:t>
                      </a:r>
                      <a:r>
                        <a:rPr lang="en-US" altLang="ko-KR" sz="1000">
                          <a:latin typeface="+mn-ea"/>
                          <a:ea typeface="+mn-ea"/>
                        </a:rPr>
                        <a:t>×H)</a:t>
                      </a:r>
                      <a:endParaRPr lang="en-US" altLang="ko-KR" sz="100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 3 × 2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Cabinet Resolution  (L</a:t>
                      </a:r>
                      <a:r>
                        <a:rPr lang="en-US" altLang="ko-KR" sz="1000">
                          <a:effectLst/>
                          <a:latin typeface="+mn-ea"/>
                          <a:ea typeface="+mn-ea"/>
                        </a:rPr>
                        <a:t>×H)</a:t>
                      </a:r>
                      <a:endParaRPr lang="en-US" altLang="ko-KR" sz="1000"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416 × 312 </a:t>
                      </a: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pixel</a:t>
                      </a:r>
                      <a:endParaRPr lang="en-US" altLang="ko-KR" sz="1000" dirty="0"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맑은 고딕"/>
                        </a:rPr>
                        <a:t>Cabinet Dimension  (L×H×D)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ja-JP" altLang="en-US" sz="1000" dirty="0">
                          <a:effectLst/>
                          <a:latin typeface="맑은 고딕"/>
                          <a:ea typeface="맑은 고딕"/>
                        </a:rPr>
                        <a:t>640</a:t>
                      </a:r>
                      <a:r>
                        <a:rPr lang="en-US" altLang="ko-KR" sz="1000" dirty="0">
                          <a:effectLst/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ja-JP" altLang="en-US" sz="1000" dirty="0">
                          <a:effectLst/>
                          <a:latin typeface="맑은 고딕"/>
                          <a:ea typeface="맑은 고딕"/>
                        </a:rPr>
                        <a:t>×</a:t>
                      </a:r>
                      <a:r>
                        <a:rPr lang="en-US" altLang="ko-KR" sz="1000" dirty="0">
                          <a:effectLst/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ja-JP" altLang="en-US" sz="1000" dirty="0">
                          <a:effectLst/>
                          <a:latin typeface="맑은 고딕"/>
                          <a:ea typeface="맑은 고딕"/>
                        </a:rPr>
                        <a:t>480</a:t>
                      </a:r>
                      <a:r>
                        <a:rPr lang="en-US" altLang="ko-KR" sz="1000" dirty="0">
                          <a:effectLst/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ja-JP" altLang="en-US" sz="1000" dirty="0">
                          <a:effectLst/>
                          <a:latin typeface="맑은 고딕"/>
                          <a:ea typeface="맑은 고딕"/>
                        </a:rPr>
                        <a:t>×</a:t>
                      </a:r>
                      <a:r>
                        <a:rPr lang="en-US" altLang="ko-KR" sz="1000" dirty="0">
                          <a:effectLst/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ja-JP" altLang="en-US" sz="1000" dirty="0">
                          <a:effectLst/>
                          <a:latin typeface="맑은 고딕"/>
                          <a:ea typeface="맑은 고딕"/>
                        </a:rPr>
                        <a:t>62</a:t>
                      </a:r>
                      <a:r>
                        <a:rPr lang="en-US" altLang="ko-KR" sz="1000" dirty="0">
                          <a:effectLst/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ja-JP" altLang="en-US" sz="1000" dirty="0">
                          <a:effectLst/>
                          <a:latin typeface="맑은 고딕"/>
                          <a:ea typeface="맑은 고딕"/>
                        </a:rPr>
                        <a:t>mm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Cabinet Material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Die-cast aluminum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Cabinet Weight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≈6.5kg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7" name="그림 6">
            <a:extLst>
              <a:ext uri="{FF2B5EF4-FFF2-40B4-BE49-F238E27FC236}">
                <a16:creationId xmlns:a16="http://schemas.microsoft.com/office/drawing/2014/main" id="{9EEB9E47-340B-4C6F-899C-51D56296BF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8771" y="862578"/>
            <a:ext cx="741082" cy="622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081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 flipV="1">
            <a:off x="295480" y="828073"/>
            <a:ext cx="6312088" cy="6229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1500"/>
          </a:p>
        </p:txBody>
      </p:sp>
      <p:sp>
        <p:nvSpPr>
          <p:cNvPr id="10" name="제목 1"/>
          <p:cNvSpPr txBox="1"/>
          <p:nvPr/>
        </p:nvSpPr>
        <p:spPr>
          <a:xfrm>
            <a:off x="295480" y="918342"/>
            <a:ext cx="2447720" cy="339449"/>
          </a:xfrm>
          <a:prstGeom prst="rect">
            <a:avLst/>
          </a:prstGeom>
        </p:spPr>
        <p:txBody>
          <a:bodyPr vert="horz" lIns="82953" tIns="41476" rIns="82953" bIns="41476" anchor="t">
            <a:no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2000" b="1" dirty="0">
                <a:latin typeface="+mj-ea"/>
              </a:rPr>
              <a:t>SI-154L</a:t>
            </a:r>
          </a:p>
        </p:txBody>
      </p:sp>
      <p:sp>
        <p:nvSpPr>
          <p:cNvPr id="23" name="제목 1"/>
          <p:cNvSpPr txBox="1"/>
          <p:nvPr/>
        </p:nvSpPr>
        <p:spPr>
          <a:xfrm>
            <a:off x="296521" y="1218231"/>
            <a:ext cx="2975505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1300" b="1" i="1">
                <a:solidFill>
                  <a:schemeClr val="bg1">
                    <a:lumMod val="65000"/>
                  </a:schemeClr>
                </a:solidFill>
              </a:rPr>
              <a:t>Professional </a:t>
            </a:r>
            <a:r>
              <a:rPr lang="ko-KR" altLang="en-US" sz="1300" b="1" i="1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altLang="ko-KR" sz="1300" b="1" i="1">
                <a:solidFill>
                  <a:schemeClr val="bg1">
                    <a:lumMod val="65000"/>
                  </a:schemeClr>
                </a:solidFill>
              </a:rPr>
              <a:t>LED Display System</a:t>
            </a:r>
          </a:p>
        </p:txBody>
      </p:sp>
      <p:sp>
        <p:nvSpPr>
          <p:cNvPr id="28" name="직사각형 27"/>
          <p:cNvSpPr/>
          <p:nvPr/>
        </p:nvSpPr>
        <p:spPr>
          <a:xfrm>
            <a:off x="295480" y="470583"/>
            <a:ext cx="6312088" cy="357490"/>
          </a:xfrm>
          <a:prstGeom prst="rect">
            <a:avLst/>
          </a:prstGeom>
          <a:solidFill>
            <a:srgbClr val="0D10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1500"/>
          </a:p>
        </p:txBody>
      </p:sp>
      <p:sp>
        <p:nvSpPr>
          <p:cNvPr id="29" name="직사각형 28"/>
          <p:cNvSpPr/>
          <p:nvPr/>
        </p:nvSpPr>
        <p:spPr>
          <a:xfrm>
            <a:off x="308042" y="478489"/>
            <a:ext cx="214559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ko-KR" sz="1500" b="1">
                <a:solidFill>
                  <a:schemeClr val="bg1"/>
                </a:solidFill>
              </a:rPr>
              <a:t>Indoor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Fixed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LED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Display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1" y="9195977"/>
            <a:ext cx="6857999" cy="53606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150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5783864" y="9173970"/>
            <a:ext cx="646598" cy="536020"/>
          </a:xfrm>
          <a:prstGeom prst="rect">
            <a:avLst/>
          </a:prstGeom>
        </p:spPr>
      </p:pic>
      <p:sp>
        <p:nvSpPr>
          <p:cNvPr id="2" name="TextBox 3"/>
          <p:cNvSpPr txBox="1"/>
          <p:nvPr/>
        </p:nvSpPr>
        <p:spPr>
          <a:xfrm>
            <a:off x="3519445" y="9311128"/>
            <a:ext cx="2331683" cy="44044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9913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39828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9742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79655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99569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9483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39397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59310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lnSpc>
                <a:spcPts val="900"/>
              </a:lnSpc>
              <a:defRPr/>
            </a:pPr>
            <a:r>
              <a:rPr lang="en-US" altLang="ko-KR" sz="1050" b="1">
                <a:solidFill>
                  <a:schemeClr val="bg1"/>
                </a:solidFill>
                <a:latin typeface="+mj-lt"/>
              </a:rPr>
              <a:t>www.voatek.com</a:t>
            </a:r>
          </a:p>
          <a:p>
            <a:pPr lvl="0" algn="r">
              <a:lnSpc>
                <a:spcPts val="900"/>
              </a:lnSpc>
              <a:defRPr/>
            </a:pPr>
            <a:r>
              <a:rPr lang="en-US" altLang="ko-KR" sz="907">
                <a:solidFill>
                  <a:schemeClr val="bg1"/>
                </a:solidFill>
                <a:latin typeface="+mj-lt"/>
              </a:rPr>
              <a:t>e-mail : voatek@naver.com</a:t>
            </a:r>
          </a:p>
          <a:p>
            <a:pPr lvl="0" algn="r">
              <a:lnSpc>
                <a:spcPts val="900"/>
              </a:lnSpc>
              <a:defRPr/>
            </a:pPr>
            <a:r>
              <a:rPr lang="en-US" altLang="ko-KR" sz="907">
                <a:solidFill>
                  <a:schemeClr val="bg1"/>
                </a:solidFill>
                <a:latin typeface="+mj-lt"/>
              </a:rPr>
              <a:t>Tel : 031-8011-0388</a:t>
            </a:r>
          </a:p>
        </p:txBody>
      </p:sp>
      <p:sp>
        <p:nvSpPr>
          <p:cNvPr id="43" name="제목 1"/>
          <p:cNvSpPr txBox="1"/>
          <p:nvPr/>
        </p:nvSpPr>
        <p:spPr>
          <a:xfrm>
            <a:off x="430481" y="1702728"/>
            <a:ext cx="2683651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/>
          <a:p>
            <a:pPr lvl="0">
              <a:defRPr/>
            </a:pPr>
            <a:r>
              <a:rPr lang="en-US" altLang="ko-KR" sz="1542" b="1" i="1">
                <a:latin typeface="Calibri Light"/>
                <a:cs typeface="Calibri Light"/>
              </a:rPr>
              <a:t>SPECIFICATION (Electricity)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F7663F8C-DFDA-BC94-3115-6676DD2554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8771" y="862578"/>
            <a:ext cx="741082" cy="622940"/>
          </a:xfrm>
          <a:prstGeom prst="rect">
            <a:avLst/>
          </a:prstGeom>
        </p:spPr>
      </p:pic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B818DC2A-B926-52F7-9404-CF714F349E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2154284"/>
              </p:ext>
            </p:extLst>
          </p:nvPr>
        </p:nvGraphicFramePr>
        <p:xfrm>
          <a:off x="497755" y="2059422"/>
          <a:ext cx="5862491" cy="6778809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171465">
                  <a:extLst>
                    <a:ext uri="{9D8B030D-6E8A-4147-A177-3AD203B41FA5}">
                      <a16:colId xmlns:a16="http://schemas.microsoft.com/office/drawing/2014/main" val="121837902"/>
                    </a:ext>
                  </a:extLst>
                </a:gridCol>
                <a:gridCol w="3691026">
                  <a:extLst>
                    <a:ext uri="{9D8B030D-6E8A-4147-A177-3AD203B41FA5}">
                      <a16:colId xmlns:a16="http://schemas.microsoft.com/office/drawing/2014/main" val="159177425"/>
                    </a:ext>
                  </a:extLst>
                </a:gridCol>
              </a:tblGrid>
              <a:tr h="251067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항목</a:t>
                      </a:r>
                    </a:p>
                  </a:txBody>
                  <a:tcPr marL="82953" marR="82953" marT="41476" marB="41476" anchor="ctr"/>
                </a:tc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세부내용</a:t>
                      </a:r>
                    </a:p>
                  </a:txBody>
                  <a:tcPr marL="82953" marR="82953" marT="41476" marB="41476" anchor="ctr"/>
                </a:tc>
                <a:extLst>
                  <a:ext uri="{0D108BD9-81ED-4DB2-BD59-A6C34878D82A}">
                    <a16:rowId xmlns:a16="http://schemas.microsoft.com/office/drawing/2014/main" val="4134366472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effectLst/>
                          <a:latin typeface="+mn-ea"/>
                          <a:ea typeface="+mn-ea"/>
                        </a:rPr>
                        <a:t>Brightness</a:t>
                      </a:r>
                      <a:endParaRPr lang="en-US" altLang="ko-KR" sz="1000"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400-600cd/㎡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65338027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Viewing Angle (</a:t>
                      </a:r>
                      <a:r>
                        <a:rPr lang="en-US" altLang="ko-KR" sz="1000">
                          <a:effectLst/>
                          <a:latin typeface="+mn-ea"/>
                          <a:ea typeface="+mn-ea"/>
                        </a:rPr>
                        <a:t>Horizontal×Vertical)</a:t>
                      </a:r>
                      <a:endParaRPr lang="en-US" altLang="ko-KR" sz="1000"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effectLst/>
                          <a:latin typeface="+mn-ea"/>
                          <a:ea typeface="+mn-ea"/>
                        </a:rPr>
                        <a:t>140° × 120°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963405679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Best Viewing Distance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≥1.8m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385799015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Gray Grade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12-14bits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978067080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Display Color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4.4 trillion colors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075801866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Brightness Adjustment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effectLst/>
                          <a:latin typeface="+mn-ea"/>
                          <a:ea typeface="+mn-ea"/>
                        </a:rPr>
                        <a:t>100 grades by software or automatically by sensor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04357832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Operation Power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AC 220-240V, 47-63Hz Switchable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76103997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Power Supply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SIQI HT-200-4.5V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4181760836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Max. Power Consumption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ko-KR" altLang="en-US" sz="1000">
                          <a:effectLst/>
                          <a:latin typeface="+mn-ea"/>
                          <a:ea typeface="+mn-ea"/>
                        </a:rPr>
                        <a:t>300W/㎡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446251984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Avg. Power Consumption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ko-KR" altLang="en-US" sz="1000" dirty="0">
                          <a:effectLst/>
                          <a:latin typeface="+mn-ea"/>
                          <a:ea typeface="+mn-ea"/>
                        </a:rPr>
                        <a:t>100W/㎡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4120809011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effectLst/>
                          <a:latin typeface="+mn-ea"/>
                          <a:ea typeface="+mn-ea"/>
                        </a:rPr>
                        <a:t>Receiver Card</a:t>
                      </a:r>
                      <a:endParaRPr lang="en-US" altLang="ko-KR" sz="1000"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 Novar 7508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227344875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Frame Frequency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≥60Hz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365798847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Screen Refresh Frequency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≤7680Hz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3851756743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Control Distance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100M(</a:t>
                      </a:r>
                      <a:r>
                        <a:rPr lang="en-US" altLang="ko-KR" sz="1000" dirty="0" err="1">
                          <a:effectLst/>
                          <a:latin typeface="+mn-ea"/>
                          <a:ea typeface="+mn-ea"/>
                        </a:rPr>
                        <a:t>Ethernetcable</a:t>
                      </a: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) / 20KM(Optical </a:t>
                      </a:r>
                      <a:r>
                        <a:rPr lang="en-US" altLang="ko-KR" sz="1000" dirty="0" err="1">
                          <a:effectLst/>
                          <a:latin typeface="+mn-ea"/>
                          <a:ea typeface="+mn-ea"/>
                        </a:rPr>
                        <a:t>fibercable</a:t>
                      </a: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4025117009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Support VGA Mode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800×600, 1024×768,1280×1024, 1600×1200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2198314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Color Temperature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3000-10000 adjustable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826844669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Brightness Correction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Pixel by pixel, module by module, cabinet by cabinet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428682503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Working Temperature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-20~+50 ºC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11187043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Storage Temperature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-40~+60 ºC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404405301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Working Humidity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10-90% RH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622677035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Lifetime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100,000 hours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894300511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MTBF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5,000 hours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35118161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Continuous Operating Time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≥72 hours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18000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Protection Grade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IP30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632298173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Out-of-Control Pixel Rate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≤0.01%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3879979645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Maintenance method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Front and rear maintenance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8681481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44513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388</Words>
  <Application>Microsoft Office PowerPoint</Application>
  <PresentationFormat>A4 용지(210x297mm)</PresentationFormat>
  <Paragraphs>98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7" baseType="lpstr">
      <vt:lpstr>맑은 고딕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ella Shin</dc:creator>
  <cp:lastModifiedBy>다인 송</cp:lastModifiedBy>
  <cp:revision>118</cp:revision>
  <dcterms:created xsi:type="dcterms:W3CDTF">2020-09-29T01:50:16Z</dcterms:created>
  <dcterms:modified xsi:type="dcterms:W3CDTF">2026-10-16T06:50:23Z</dcterms:modified>
  <cp:version/>
</cp:coreProperties>
</file>