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</p:sldMasterIdLst>
  <p:sldIdLst>
    <p:sldId id="260" r:id="rId2"/>
    <p:sldId id="261" r:id="rId3"/>
  </p:sldIdLst>
  <p:sldSz cx="6858000" cy="9906000" type="A4"/>
  <p:notesSz cx="7099300" cy="10234613"/>
  <p:defaultTextStyle>
    <a:defPPr>
      <a:defRPr lang="en-US"/>
    </a:defPPr>
    <a:lvl1pPr marL="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1pPr>
    <a:lvl2pPr marL="41991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2pPr>
    <a:lvl3pPr marL="839828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3pPr>
    <a:lvl4pPr marL="1259742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4pPr>
    <a:lvl5pPr marL="1679655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5pPr>
    <a:lvl6pPr marL="2099569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6pPr>
    <a:lvl7pPr marL="2519483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7pPr>
    <a:lvl8pPr marL="2939397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8pPr>
    <a:lvl9pPr marL="3359310" algn="l" defTabSz="419913" rtl="0" eaLnBrk="1" latinLnBrk="0" hangingPunct="1">
      <a:defRPr sz="16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6" y="12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12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84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1957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28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3245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685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652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43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69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9441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71490" y="9181395"/>
            <a:ext cx="2892138" cy="5111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147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1361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1361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</a:p>
          <a:p>
            <a:endParaRPr lang="ko-KR" altLang="en-US" sz="136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079" y="-5631"/>
            <a:ext cx="6858000" cy="9911633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3997532" y="9364769"/>
            <a:ext cx="2321469" cy="5530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서울시 동작구 상도로 </a:t>
            </a:r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17 </a:t>
            </a:r>
            <a:r>
              <a:rPr lang="ko-KR" altLang="en-US" sz="998" b="0" i="0" kern="120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동화빌딩</a:t>
            </a:r>
            <a:endParaRPr lang="en-US" altLang="ko-KR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  <a:p>
            <a:r>
              <a:rPr lang="en-US" altLang="ko-KR" sz="998" b="0" i="0" kern="120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rPr>
              <a:t>TEL : 02-825-0300 FAX: 02-825-1141</a:t>
            </a:r>
          </a:p>
          <a:p>
            <a:endParaRPr lang="ko-KR" altLang="en-US" sz="998" b="0" i="0" kern="1200" dirty="0">
              <a:solidFill>
                <a:schemeClr val="bg1"/>
              </a:solidFill>
              <a:effectLst/>
              <a:latin typeface="+mj-lt"/>
              <a:ea typeface="+mn-ea"/>
              <a:cs typeface="+mn-cs"/>
            </a:endParaRPr>
          </a:p>
        </p:txBody>
      </p:sp>
      <p:pic>
        <p:nvPicPr>
          <p:cNvPr id="17" name="그림 1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351" y="9086912"/>
            <a:ext cx="1527298" cy="23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528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377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693" r:id="rId12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SI-250L</a:t>
            </a:r>
          </a:p>
        </p:txBody>
      </p:sp>
      <p:sp>
        <p:nvSpPr>
          <p:cNvPr id="15" name="제목 1"/>
          <p:cNvSpPr txBox="1"/>
          <p:nvPr/>
        </p:nvSpPr>
        <p:spPr>
          <a:xfrm>
            <a:off x="430479" y="3756094"/>
            <a:ext cx="1440758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542" b="1" i="1"/>
              <a:t>FEATURE</a:t>
            </a:r>
            <a:endParaRPr lang="ko-KR" altLang="en-US" sz="1542" b="1" i="1"/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>
            <a:extLst>
              <a:ext uri="{FF2B5EF4-FFF2-40B4-BE49-F238E27FC236}">
                <a16:creationId xmlns:a16="http://schemas.microsoft.com/office/drawing/2014/main" id="{D9FD7723-AECF-A579-F6B1-B15C1698EF43}"/>
              </a:ext>
            </a:extLst>
          </p:cNvPr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ts val="900"/>
              </a:lnSpc>
            </a:pPr>
            <a:r>
              <a:rPr lang="en-US" altLang="ko-KR" sz="1050" b="1" dirty="0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algn="r">
              <a:lnSpc>
                <a:spcPts val="900"/>
              </a:lnSpc>
            </a:pPr>
            <a:r>
              <a:rPr lang="en-US" altLang="ko-KR" sz="907" dirty="0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>
          <a:xfrm>
            <a:off x="481428" y="4005709"/>
            <a:ext cx="57505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2.5mm </a:t>
            </a:r>
            <a:r>
              <a:rPr lang="en-US" altLang="ko-KR" sz="1000" dirty="0" err="1">
                <a:latin typeface="맑은 고딕"/>
              </a:rPr>
              <a:t>픽셀</a:t>
            </a:r>
            <a:r>
              <a:rPr lang="en-US" altLang="ko-KR" sz="1000" dirty="0">
                <a:latin typeface="맑은 고딕"/>
              </a:rPr>
              <a:t> </a:t>
            </a:r>
            <a:r>
              <a:rPr lang="ko-KR" altLang="en-US" sz="1000" dirty="0">
                <a:latin typeface="맑은 고딕"/>
              </a:rPr>
              <a:t>피치와 </a:t>
            </a:r>
            <a:r>
              <a:rPr lang="en-US" altLang="ko-KR" sz="1000" dirty="0">
                <a:latin typeface="맑은 고딕"/>
              </a:rPr>
              <a:t>SMD2121 LED </a:t>
            </a:r>
            <a:r>
              <a:rPr lang="ko-KR" altLang="en-US" sz="1000" dirty="0">
                <a:latin typeface="맑은 고딕"/>
              </a:rPr>
              <a:t>적용으로 선명한 화면 구현</a:t>
            </a:r>
            <a:endParaRPr lang="en-US" altLang="ko-KR" sz="1000" dirty="0">
              <a:latin typeface="맑은 고딕"/>
            </a:endParaRP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㎡당 </a:t>
            </a:r>
            <a:r>
              <a:rPr lang="en-US" altLang="ko-KR" sz="1000" dirty="0">
                <a:latin typeface="맑은 고딕"/>
              </a:rPr>
              <a:t>160000</a:t>
            </a:r>
            <a:r>
              <a:rPr lang="ko-KR" altLang="en-US" sz="1000" dirty="0">
                <a:latin typeface="맑은 고딕"/>
              </a:rPr>
              <a:t>픽셀의 고밀도 디스플레이 구성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 err="1">
                <a:latin typeface="맑은 고딕"/>
              </a:rPr>
              <a:t>다이캐스트</a:t>
            </a:r>
            <a:r>
              <a:rPr lang="ko-KR" altLang="en-US" sz="1000" dirty="0">
                <a:latin typeface="맑은 고딕"/>
              </a:rPr>
              <a:t> 알루미늄 캐비닛 적용으로 견고하면서도 안정적인 구조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DVI, HDMI, SDI, HD-SDI </a:t>
            </a:r>
            <a:r>
              <a:rPr lang="ko-KR" altLang="en-US" sz="1000" dirty="0">
                <a:latin typeface="맑은 고딕"/>
              </a:rPr>
              <a:t>등 다양한 영상 입력 신호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400~600cd/㎡ </a:t>
            </a:r>
            <a:r>
              <a:rPr lang="ko-KR" altLang="en-US" sz="1000" dirty="0">
                <a:latin typeface="맑은 고딕"/>
              </a:rPr>
              <a:t>밝기와 수평 </a:t>
            </a:r>
            <a:r>
              <a:rPr lang="en-US" altLang="ko-KR" sz="1000" dirty="0">
                <a:latin typeface="맑은 고딕"/>
              </a:rPr>
              <a:t>140° / </a:t>
            </a:r>
            <a:r>
              <a:rPr lang="ko-KR" altLang="en-US" sz="1000" dirty="0">
                <a:latin typeface="맑은 고딕"/>
              </a:rPr>
              <a:t>수직 </a:t>
            </a:r>
            <a:r>
              <a:rPr lang="en-US" altLang="ko-KR" sz="1000" dirty="0">
                <a:latin typeface="맑은 고딕"/>
              </a:rPr>
              <a:t>120° </a:t>
            </a:r>
            <a:r>
              <a:rPr lang="ko-KR" altLang="en-US" sz="1000" dirty="0">
                <a:latin typeface="맑은 고딕"/>
              </a:rPr>
              <a:t>의 넓은 </a:t>
            </a:r>
            <a:r>
              <a:rPr lang="ko-KR" altLang="en-US" sz="1000" dirty="0" err="1">
                <a:latin typeface="맑은 고딕"/>
              </a:rPr>
              <a:t>시야각</a:t>
            </a:r>
            <a:r>
              <a:rPr lang="ko-KR" altLang="en-US" sz="1000" dirty="0">
                <a:latin typeface="맑은 고딕"/>
              </a:rPr>
              <a:t>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en-US" altLang="ko-KR" sz="1000" dirty="0">
                <a:latin typeface="맑은 고딕"/>
              </a:rPr>
              <a:t>12~14bit </a:t>
            </a:r>
            <a:r>
              <a:rPr lang="ko-KR" altLang="en-US" sz="1000" dirty="0" err="1">
                <a:latin typeface="맑은 고딕"/>
              </a:rPr>
              <a:t>그레이스케일</a:t>
            </a:r>
            <a:r>
              <a:rPr lang="ko-KR" altLang="en-US" sz="1000" dirty="0">
                <a:latin typeface="맑은 고딕"/>
              </a:rPr>
              <a:t> 및 최대 </a:t>
            </a:r>
            <a:r>
              <a:rPr lang="en-US" altLang="ko-KR" sz="1000" dirty="0">
                <a:latin typeface="맑은 고딕"/>
              </a:rPr>
              <a:t>4.4</a:t>
            </a:r>
            <a:r>
              <a:rPr lang="ko-KR" altLang="en-US" sz="1000" dirty="0">
                <a:latin typeface="맑은 고딕"/>
              </a:rPr>
              <a:t>조 색상 표현 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소프트웨어 또는 센서를 통한 </a:t>
            </a:r>
            <a:r>
              <a:rPr lang="en-US" altLang="ko-KR" sz="1000" dirty="0">
                <a:latin typeface="맑은 고딕"/>
              </a:rPr>
              <a:t>100</a:t>
            </a:r>
            <a:r>
              <a:rPr lang="ko-KR" altLang="en-US" sz="1000" dirty="0">
                <a:latin typeface="맑은 고딕"/>
              </a:rPr>
              <a:t>단계 밝기 조절 및 </a:t>
            </a:r>
            <a:r>
              <a:rPr lang="en-US" altLang="ko-KR" sz="1000" dirty="0">
                <a:latin typeface="맑은 고딕"/>
              </a:rPr>
              <a:t>3000~10000K </a:t>
            </a:r>
            <a:r>
              <a:rPr lang="ko-KR" altLang="en-US" sz="1000" dirty="0">
                <a:latin typeface="맑은 고딕"/>
              </a:rPr>
              <a:t>색온도 조절 지원</a:t>
            </a:r>
          </a:p>
          <a:p>
            <a:pPr marL="171450" lvl="0" indent="-171450">
              <a:buFont typeface="Arial"/>
              <a:buChar char="•"/>
              <a:defRPr/>
            </a:pPr>
            <a:r>
              <a:rPr lang="ko-KR" altLang="en-US" sz="1000" dirty="0">
                <a:latin typeface="맑은 고딕"/>
              </a:rPr>
              <a:t>이더넷 최대 </a:t>
            </a:r>
            <a:r>
              <a:rPr lang="en-US" altLang="ko-KR" sz="1000" dirty="0">
                <a:latin typeface="맑은 고딕"/>
              </a:rPr>
              <a:t>100m, </a:t>
            </a:r>
            <a:r>
              <a:rPr lang="ko-KR" altLang="en-US" sz="1000" dirty="0">
                <a:latin typeface="맑은 고딕"/>
              </a:rPr>
              <a:t>광케이블 최대 </a:t>
            </a:r>
            <a:r>
              <a:rPr lang="en-US" altLang="ko-KR" sz="1000" dirty="0">
                <a:latin typeface="맑은 고딕"/>
              </a:rPr>
              <a:t>20km </a:t>
            </a:r>
            <a:r>
              <a:rPr lang="ko-KR" altLang="en-US" sz="1000" dirty="0">
                <a:latin typeface="맑은 고딕"/>
              </a:rPr>
              <a:t>제어 거리 지원 </a:t>
            </a:r>
          </a:p>
        </p:txBody>
      </p:sp>
      <p:pic>
        <p:nvPicPr>
          <p:cNvPr id="32" name="그림 31"/>
          <p:cNvPicPr>
            <a:picLocks noChangeAspect="1"/>
          </p:cNvPicPr>
          <p:nvPr/>
        </p:nvPicPr>
        <p:blipFill rotWithShape="1">
          <a:blip r:embed="rId3"/>
          <a:srcRect t="9750" r="3890" b="4880"/>
          <a:stretch>
            <a:fillRect/>
          </a:stretch>
        </p:blipFill>
        <p:spPr>
          <a:xfrm>
            <a:off x="959706" y="1709337"/>
            <a:ext cx="2135546" cy="1786772"/>
          </a:xfrm>
          <a:prstGeom prst="rect">
            <a:avLst/>
          </a:prstGeom>
        </p:spPr>
      </p:pic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4"/>
          <a:stretch>
            <a:fillRect/>
          </a:stretch>
        </p:blipFill>
        <p:spPr>
          <a:xfrm>
            <a:off x="3184368" y="1754216"/>
            <a:ext cx="2318901" cy="1751338"/>
          </a:xfrm>
          <a:prstGeom prst="rect">
            <a:avLst/>
          </a:prstGeom>
        </p:spPr>
      </p:pic>
      <p:sp>
        <p:nvSpPr>
          <p:cNvPr id="35" name="제목 1"/>
          <p:cNvSpPr txBox="1"/>
          <p:nvPr/>
        </p:nvSpPr>
        <p:spPr>
          <a:xfrm>
            <a:off x="430481" y="5349727"/>
            <a:ext cx="2189430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 dirty="0">
                <a:latin typeface="Calibri Light"/>
                <a:cs typeface="Calibri Light"/>
              </a:rPr>
              <a:t>SPECIFICATION</a:t>
            </a:r>
            <a:r>
              <a:rPr lang="ko-KR" altLang="en-US" sz="1542" b="1" i="1" dirty="0">
                <a:latin typeface="Calibri Light"/>
                <a:cs typeface="Calibri Light"/>
              </a:rPr>
              <a:t> </a:t>
            </a:r>
            <a:r>
              <a:rPr lang="en-US" altLang="ko-KR" sz="1542" b="1" i="1" dirty="0">
                <a:latin typeface="Calibri Light"/>
                <a:cs typeface="Calibri Light"/>
              </a:rPr>
              <a:t>(Module)</a:t>
            </a:r>
          </a:p>
        </p:txBody>
      </p:sp>
      <p:graphicFrame>
        <p:nvGraphicFramePr>
          <p:cNvPr id="36" name="표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6474124"/>
              </p:ext>
            </p:extLst>
          </p:nvPr>
        </p:nvGraphicFramePr>
        <p:xfrm>
          <a:off x="481428" y="5672765"/>
          <a:ext cx="5862491" cy="340684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03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1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713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맑은 고딕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>
                          <a:latin typeface="맑은 고딕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Pixel Pitch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 2.5mm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Pixel Configuration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SMD2121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Density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160000pixels/㎡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Module Resolution (L</a:t>
                      </a:r>
                      <a:r>
                        <a:rPr lang="en-US" altLang="ko-KR" sz="1000">
                          <a:effectLst/>
                          <a:latin typeface="맑은 고딕"/>
                        </a:rPr>
                        <a:t>×H)</a:t>
                      </a:r>
                      <a:endParaRPr lang="en-US" altLang="ko-KR" sz="100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128 × 64 pixel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맑은 고딕"/>
                        </a:rPr>
                        <a:t>Module Dimension (L×H</a:t>
                      </a:r>
                      <a:r>
                        <a:rPr lang="en-US" altLang="ko-KR" sz="1000" dirty="0">
                          <a:effectLst/>
                          <a:latin typeface="맑은 고딕"/>
                        </a:rPr>
                        <a:t>×D)</a:t>
                      </a:r>
                      <a:endParaRPr lang="en-US" altLang="ko-KR" sz="1000" dirty="0">
                        <a:latin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맑은 고딕"/>
                        </a:rPr>
                        <a:t>320 × 160 ×16.2 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Module Quantity in a Cabinet </a:t>
                      </a:r>
                      <a:r>
                        <a:rPr lang="en-US" altLang="ko-KR" sz="100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(L</a:t>
                      </a:r>
                      <a:r>
                        <a:rPr lang="en-US" altLang="ko-KR" sz="1000"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>
                        <a:solidFill>
                          <a:srgbClr val="000000"/>
                        </a:solidFill>
                        <a:latin typeface="맑은 고딕"/>
                        <a:ea typeface="맑은 고딕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3 × 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Resolution  (L</a:t>
                      </a: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×H)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256 × 192 </a:t>
                      </a: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</a:t>
                      </a:r>
                      <a:endParaRPr lang="en-US" altLang="ko-KR" sz="1000" dirty="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맑은 고딕"/>
                        </a:rPr>
                        <a:t>Cabinet Dimension  (L×H×D)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640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480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×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62</a:t>
                      </a:r>
                      <a:r>
                        <a:rPr lang="en-US" altLang="ko-KR" sz="1000" dirty="0">
                          <a:effectLst/>
                          <a:latin typeface="맑은 고딕"/>
                          <a:ea typeface="맑은 고딕"/>
                        </a:rPr>
                        <a:t> </a:t>
                      </a:r>
                      <a:r>
                        <a:rPr lang="ja-JP" altLang="en-US" sz="1000" dirty="0">
                          <a:effectLst/>
                          <a:latin typeface="맑은 고딕"/>
                          <a:ea typeface="맑은 고딕"/>
                        </a:rPr>
                        <a:t>mm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Material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Die-cast aluminum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713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Cabinet Weight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≈6.5kg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7" name="그림 6">
            <a:extLst>
              <a:ext uri="{FF2B5EF4-FFF2-40B4-BE49-F238E27FC236}">
                <a16:creationId xmlns:a16="http://schemas.microsoft.com/office/drawing/2014/main" id="{9EEB9E47-340B-4C6F-899C-51D56296B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08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 flipV="1">
            <a:off x="295480" y="828073"/>
            <a:ext cx="6312088" cy="6229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10" name="제목 1"/>
          <p:cNvSpPr txBox="1"/>
          <p:nvPr/>
        </p:nvSpPr>
        <p:spPr>
          <a:xfrm>
            <a:off x="295480" y="918342"/>
            <a:ext cx="2447720" cy="339449"/>
          </a:xfrm>
          <a:prstGeom prst="rect">
            <a:avLst/>
          </a:prstGeom>
        </p:spPr>
        <p:txBody>
          <a:bodyPr vert="horz" lIns="82953" tIns="41476" rIns="82953" bIns="41476" anchor="t">
            <a:no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2000" b="1" dirty="0">
                <a:latin typeface="+mj-ea"/>
              </a:rPr>
              <a:t>SI-250L</a:t>
            </a:r>
          </a:p>
        </p:txBody>
      </p:sp>
      <p:sp>
        <p:nvSpPr>
          <p:cNvPr id="23" name="제목 1"/>
          <p:cNvSpPr txBox="1"/>
          <p:nvPr/>
        </p:nvSpPr>
        <p:spPr>
          <a:xfrm>
            <a:off x="296521" y="1218231"/>
            <a:ext cx="2975505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>
            <a:lvl1pPr algn="l" defTabSz="567019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2728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Professional </a:t>
            </a:r>
            <a:r>
              <a:rPr lang="ko-KR" altLang="en-US" sz="1300" b="1" i="1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altLang="ko-KR" sz="1300" b="1" i="1">
                <a:solidFill>
                  <a:schemeClr val="bg1">
                    <a:lumMod val="65000"/>
                  </a:schemeClr>
                </a:solidFill>
              </a:rPr>
              <a:t>LED Display System</a:t>
            </a:r>
          </a:p>
        </p:txBody>
      </p:sp>
      <p:sp>
        <p:nvSpPr>
          <p:cNvPr id="28" name="직사각형 27"/>
          <p:cNvSpPr/>
          <p:nvPr/>
        </p:nvSpPr>
        <p:spPr>
          <a:xfrm>
            <a:off x="295480" y="470583"/>
            <a:ext cx="6312088" cy="357490"/>
          </a:xfrm>
          <a:prstGeom prst="rect">
            <a:avLst/>
          </a:prstGeom>
          <a:solidFill>
            <a:srgbClr val="0D10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sp>
        <p:nvSpPr>
          <p:cNvPr id="29" name="직사각형 28"/>
          <p:cNvSpPr/>
          <p:nvPr/>
        </p:nvSpPr>
        <p:spPr>
          <a:xfrm>
            <a:off x="308042" y="478489"/>
            <a:ext cx="214559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ko-KR" sz="1500" b="1">
                <a:solidFill>
                  <a:schemeClr val="bg1"/>
                </a:solidFill>
              </a:rPr>
              <a:t>Indoor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Fixed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LED</a:t>
            </a:r>
            <a:r>
              <a:rPr lang="ko-KR" altLang="en-US" sz="1500" b="1">
                <a:solidFill>
                  <a:schemeClr val="bg1"/>
                </a:solidFill>
              </a:rPr>
              <a:t> </a:t>
            </a:r>
            <a:r>
              <a:rPr lang="en-US" altLang="ko-KR" sz="1500" b="1">
                <a:solidFill>
                  <a:schemeClr val="bg1"/>
                </a:solidFill>
              </a:rPr>
              <a:t>Display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1" y="9195977"/>
            <a:ext cx="6857999" cy="53606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ko-KR" altLang="en-US" sz="15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5783864" y="9173970"/>
            <a:ext cx="646598" cy="536020"/>
          </a:xfrm>
          <a:prstGeom prst="rect">
            <a:avLst/>
          </a:prstGeom>
        </p:spPr>
      </p:pic>
      <p:sp>
        <p:nvSpPr>
          <p:cNvPr id="2" name="TextBox 3"/>
          <p:cNvSpPr txBox="1"/>
          <p:nvPr/>
        </p:nvSpPr>
        <p:spPr>
          <a:xfrm>
            <a:off x="3519445" y="9311128"/>
            <a:ext cx="2331683" cy="4404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991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39828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9742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9655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99569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9483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939397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359310" algn="l" defTabSz="419913" rtl="0" eaLnBrk="1" latinLnBrk="0" hangingPunct="1">
              <a:defRPr sz="165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>
              <a:lnSpc>
                <a:spcPts val="900"/>
              </a:lnSpc>
              <a:defRPr/>
            </a:pPr>
            <a:r>
              <a:rPr lang="en-US" altLang="ko-KR" sz="1050" b="1">
                <a:solidFill>
                  <a:schemeClr val="bg1"/>
                </a:solidFill>
                <a:latin typeface="+mj-lt"/>
              </a:rPr>
              <a:t>www.voatek.com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e-mail : voatek@naver.com</a:t>
            </a:r>
          </a:p>
          <a:p>
            <a:pPr lvl="0" algn="r">
              <a:lnSpc>
                <a:spcPts val="900"/>
              </a:lnSpc>
              <a:defRPr/>
            </a:pPr>
            <a:r>
              <a:rPr lang="en-US" altLang="ko-KR" sz="907">
                <a:solidFill>
                  <a:schemeClr val="bg1"/>
                </a:solidFill>
                <a:latin typeface="+mj-lt"/>
              </a:rPr>
              <a:t>Tel : 031-8011-0388</a:t>
            </a:r>
          </a:p>
        </p:txBody>
      </p:sp>
      <p:sp>
        <p:nvSpPr>
          <p:cNvPr id="43" name="제목 1"/>
          <p:cNvSpPr txBox="1"/>
          <p:nvPr/>
        </p:nvSpPr>
        <p:spPr>
          <a:xfrm>
            <a:off x="430481" y="1702728"/>
            <a:ext cx="2683651" cy="339449"/>
          </a:xfrm>
          <a:prstGeom prst="rect">
            <a:avLst/>
          </a:prstGeom>
        </p:spPr>
        <p:txBody>
          <a:bodyPr vert="horz" lIns="82953" tIns="41476" rIns="82953" bIns="41476" anchor="t">
            <a:normAutofit/>
          </a:bodyPr>
          <a:lstStyle/>
          <a:p>
            <a:pPr lvl="0">
              <a:defRPr/>
            </a:pPr>
            <a:r>
              <a:rPr lang="en-US" altLang="ko-KR" sz="1542" b="1" i="1">
                <a:latin typeface="Calibri Light"/>
                <a:cs typeface="Calibri Light"/>
              </a:rPr>
              <a:t>SPECIFICATION (Electricity)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F7663F8C-DFDA-BC94-3115-6676DD255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8771" y="862578"/>
            <a:ext cx="741082" cy="622940"/>
          </a:xfrm>
          <a:prstGeom prst="rect">
            <a:avLst/>
          </a:prstGeom>
        </p:spPr>
      </p:pic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id="{2BCABDC3-F6B0-0729-6EFC-B9427A7490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911030"/>
              </p:ext>
            </p:extLst>
          </p:nvPr>
        </p:nvGraphicFramePr>
        <p:xfrm>
          <a:off x="497755" y="2059422"/>
          <a:ext cx="5862491" cy="702987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71465">
                  <a:extLst>
                    <a:ext uri="{9D8B030D-6E8A-4147-A177-3AD203B41FA5}">
                      <a16:colId xmlns:a16="http://schemas.microsoft.com/office/drawing/2014/main" val="121837902"/>
                    </a:ext>
                  </a:extLst>
                </a:gridCol>
                <a:gridCol w="3691026">
                  <a:extLst>
                    <a:ext uri="{9D8B030D-6E8A-4147-A177-3AD203B41FA5}">
                      <a16:colId xmlns:a16="http://schemas.microsoft.com/office/drawing/2014/main" val="159177425"/>
                    </a:ext>
                  </a:extLst>
                </a:gridCol>
              </a:tblGrid>
              <a:tr h="251067"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항목</a:t>
                      </a:r>
                    </a:p>
                  </a:txBody>
                  <a:tcPr marL="82953" marR="82953" marT="41476" marB="41476" anchor="ctr"/>
                </a:tc>
                <a:tc>
                  <a:txBody>
                    <a:bodyPr/>
                    <a:lstStyle/>
                    <a:p>
                      <a:pPr lvl="0" algn="ctr" latinLnBrk="1">
                        <a:defRPr/>
                      </a:pP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세부내용</a:t>
                      </a:r>
                    </a:p>
                  </a:txBody>
                  <a:tcPr marL="82953" marR="82953" marT="41476" marB="41476" anchor="ctr"/>
                </a:tc>
                <a:extLst>
                  <a:ext uri="{0D108BD9-81ED-4DB2-BD59-A6C34878D82A}">
                    <a16:rowId xmlns:a16="http://schemas.microsoft.com/office/drawing/2014/main" val="4134366472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Brightness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000" dirty="0">
                          <a:latin typeface="+mn-ea"/>
                          <a:ea typeface="+mn-ea"/>
                        </a:rPr>
                        <a:t>400-600cd/㎡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533802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Viewing Angle (</a:t>
                      </a: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Horizontal×Vertical)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140° × 120°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96340567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Best Viewing Distance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≥1.8m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799015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Gray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12-14bits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978067080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Display Color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4.4 trillion colors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7580186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Brightness Adjustment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100 grades by software or automatically by sensor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04357832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Operation Power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AC 220-240V, 47-63Hz Switchable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76103997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Power Supply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SIQI HT-200-4.5V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81760836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Max.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>
                          <a:effectLst/>
                          <a:latin typeface="+mn-ea"/>
                          <a:ea typeface="+mn-ea"/>
                        </a:rPr>
                        <a:t>300W/㎡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46251984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Avg. Power Consumption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ko-KR" altLang="en-US" sz="1000" dirty="0">
                          <a:effectLst/>
                          <a:latin typeface="+mn-ea"/>
                          <a:ea typeface="+mn-ea"/>
                        </a:rPr>
                        <a:t>100W/㎡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1208090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Receiver Card</a:t>
                      </a:r>
                      <a:endParaRPr lang="en-US" altLang="ko-KR" sz="1000">
                        <a:latin typeface="+mn-ea"/>
                        <a:ea typeface="+mn-ea"/>
                      </a:endParaRP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 Novar 7508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22734487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Frame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≥60Hz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365798847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Screen Refresh Frequency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≤7680Hz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5175674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Input Signal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Composite Video, S-video, DVI, HDMI, SDI, HD-SDI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37578192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latin typeface="+mn-ea"/>
                          <a:ea typeface="+mn-ea"/>
                        </a:rPr>
                        <a:t>Control Distance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>
                          <a:effectLst/>
                          <a:latin typeface="+mn-ea"/>
                          <a:ea typeface="+mn-ea"/>
                        </a:rPr>
                        <a:t>100M(Ethernetcable) / 20KM(Optical fibercable)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2511700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Support VGA Mode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800×600, 1024×768,1280×1024, 1600×1200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2198314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Color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3000-10000 adjustable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26844669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Brightness Correction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Pixel by pixel, module by module, cabinet by cabinet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2868250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-20~+50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11187043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Storage Temperature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-40~+60 ºC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40440530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Working Humidity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10-90% RH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62267703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Lifetime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100,000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2894300511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MTBF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5,000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35118161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Continuous Operating Time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≥72 hours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000180008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Protection Grade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IP30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632298173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Out-of-Control Pixel Rate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≤0.01%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3879979645"/>
                  </a:ext>
                </a:extLst>
              </a:tr>
              <a:tr h="251067"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latin typeface="+mn-ea"/>
                          <a:ea typeface="+mn-ea"/>
                        </a:rPr>
                        <a:t>Maintenance method</a:t>
                      </a:r>
                    </a:p>
                  </a:txBody>
                  <a:tcPr marL="28575" marR="28575" marT="0" marB="0" anchor="ctr"/>
                </a:tc>
                <a:tc>
                  <a:txBody>
                    <a:bodyPr/>
                    <a:lstStyle/>
                    <a:p>
                      <a:pPr lvl="0" rtl="0">
                        <a:defRPr/>
                      </a:pPr>
                      <a:r>
                        <a:rPr lang="en-US" altLang="ko-KR" sz="1000" dirty="0">
                          <a:effectLst/>
                          <a:latin typeface="+mn-ea"/>
                          <a:ea typeface="+mn-ea"/>
                        </a:rPr>
                        <a:t>Front and rear maintenance</a:t>
                      </a:r>
                    </a:p>
                  </a:txBody>
                  <a:tcPr marL="28575" marR="28575" marT="0" marB="0" anchor="ctr"/>
                </a:tc>
                <a:extLst>
                  <a:ext uri="{0D108BD9-81ED-4DB2-BD59-A6C34878D82A}">
                    <a16:rowId xmlns:a16="http://schemas.microsoft.com/office/drawing/2014/main" val="1868148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4451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410</Words>
  <Application>Microsoft Office PowerPoint</Application>
  <PresentationFormat>A4 용지(210x297mm)</PresentationFormat>
  <Paragraphs>101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ella Shin</dc:creator>
  <cp:lastModifiedBy>다인 송</cp:lastModifiedBy>
  <cp:revision>113</cp:revision>
  <dcterms:created xsi:type="dcterms:W3CDTF">2020-09-29T01:50:16Z</dcterms:created>
  <dcterms:modified xsi:type="dcterms:W3CDTF">2026-10-07T05:41:28Z</dcterms:modified>
  <cp:version/>
</cp:coreProperties>
</file>